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2"/>
  </p:notesMasterIdLst>
  <p:handoutMasterIdLst>
    <p:handoutMasterId r:id="rId13"/>
  </p:handoutMasterIdLst>
  <p:sldIdLst>
    <p:sldId id="282" r:id="rId3"/>
    <p:sldId id="288" r:id="rId4"/>
    <p:sldId id="259" r:id="rId5"/>
    <p:sldId id="283" r:id="rId6"/>
    <p:sldId id="284" r:id="rId7"/>
    <p:sldId id="285" r:id="rId8"/>
    <p:sldId id="286" r:id="rId9"/>
    <p:sldId id="281" r:id="rId10"/>
    <p:sldId id="28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4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0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alzapiedi@state.ma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Alzapiedi</a:t>
            </a:r>
            <a:endParaRPr lang="en-US" dirty="0" smtClean="0"/>
          </a:p>
          <a:p>
            <a:r>
              <a:rPr lang="en-US" i="1" dirty="0" smtClean="0"/>
              <a:t>Web Manager</a:t>
            </a:r>
            <a:r>
              <a:rPr lang="en-US" dirty="0" smtClean="0"/>
              <a:t>, MOTT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MOTT business </a:t>
            </a:r>
            <a:br>
              <a:rPr lang="en-US" dirty="0" smtClean="0"/>
            </a:br>
            <a:r>
              <a:rPr lang="en-US" dirty="0" smtClean="0"/>
              <a:t>listing webinar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Massvacation.com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1719071"/>
            <a:ext cx="11281918" cy="4854724"/>
          </a:xfrm>
        </p:spPr>
        <p:txBody>
          <a:bodyPr/>
          <a:lstStyle/>
          <a:p>
            <a:r>
              <a:rPr lang="en-US" dirty="0" smtClean="0"/>
              <a:t>Average 150,000 unique visitors per month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In 2013 </a:t>
            </a:r>
            <a:r>
              <a:rPr lang="en-US" i="1" dirty="0" err="1" smtClean="0"/>
              <a:t>Skift</a:t>
            </a:r>
            <a:r>
              <a:rPr lang="en-US" i="1" dirty="0" smtClean="0"/>
              <a:t> Travel Research </a:t>
            </a:r>
            <a:r>
              <a:rPr lang="en-US" dirty="0" smtClean="0"/>
              <a:t>rated massvacation.com one of the top 20 destination websites in the world.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User managed business database powers a good portion of the site.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Other content pages are built using business listings and events from the database.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That’s why it’s so important to keep your listing up to date.</a:t>
            </a:r>
          </a:p>
        </p:txBody>
      </p:sp>
    </p:spTree>
    <p:extLst>
      <p:ext uri="{BB962C8B-B14F-4D97-AF65-F5344CB8AC3E}">
        <p14:creationId xmlns:p14="http://schemas.microsoft.com/office/powerpoint/2010/main" val="123943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Massvacation.com</a:t>
            </a:r>
            <a:br>
              <a:rPr lang="en-US" dirty="0" smtClean="0"/>
            </a:br>
            <a:r>
              <a:rPr lang="en-US" sz="2000" dirty="0" smtClean="0"/>
              <a:t>Our users: where are they from?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1719071"/>
            <a:ext cx="11281918" cy="4854724"/>
          </a:xfrm>
        </p:spPr>
        <p:txBody>
          <a:bodyPr/>
          <a:lstStyle/>
          <a:p>
            <a:r>
              <a:rPr lang="en-US" dirty="0" smtClean="0"/>
              <a:t>DOMESTIC</a:t>
            </a:r>
          </a:p>
          <a:p>
            <a:pPr marL="502920" indent="-457200">
              <a:buAutoNum type="arabicPeriod"/>
            </a:pPr>
            <a:r>
              <a:rPr lang="en-US" dirty="0" smtClean="0"/>
              <a:t>Massachusetts</a:t>
            </a:r>
          </a:p>
          <a:p>
            <a:pPr marL="502920" indent="-457200">
              <a:buAutoNum type="arabicPeriod"/>
            </a:pPr>
            <a:r>
              <a:rPr lang="en-US" dirty="0" smtClean="0"/>
              <a:t>New York</a:t>
            </a:r>
          </a:p>
          <a:p>
            <a:pPr marL="502920" indent="-457200">
              <a:buAutoNum type="arabicPeriod"/>
            </a:pPr>
            <a:r>
              <a:rPr lang="en-US" dirty="0" smtClean="0"/>
              <a:t>Connecticut</a:t>
            </a:r>
          </a:p>
          <a:p>
            <a:pPr marL="502920" indent="-457200">
              <a:buAutoNum type="arabicPeriod"/>
            </a:pPr>
            <a:r>
              <a:rPr lang="en-US" dirty="0" smtClean="0"/>
              <a:t>Rhode Island</a:t>
            </a:r>
          </a:p>
          <a:p>
            <a:pPr marL="502920" indent="-457200">
              <a:buAutoNum type="arabicPeriod"/>
            </a:pPr>
            <a:r>
              <a:rPr lang="en-US" dirty="0" smtClean="0"/>
              <a:t>New Jersey</a:t>
            </a:r>
          </a:p>
          <a:p>
            <a:pPr marL="502920" indent="-457200">
              <a:buAutoNum type="arabicPeriod"/>
            </a:pPr>
            <a:r>
              <a:rPr lang="en-US" dirty="0" smtClean="0"/>
              <a:t>California</a:t>
            </a:r>
          </a:p>
          <a:p>
            <a:pPr marL="502920" indent="-457200">
              <a:buAutoNum type="arabicPeriod"/>
            </a:pPr>
            <a:r>
              <a:rPr lang="en-US" dirty="0" smtClean="0"/>
              <a:t>Pennsylvania</a:t>
            </a:r>
          </a:p>
          <a:p>
            <a:pPr marL="502920" indent="-457200">
              <a:buAutoNum type="arabicPeriod"/>
            </a:pPr>
            <a:r>
              <a:rPr lang="en-US" dirty="0" smtClean="0"/>
              <a:t>New Hampshire</a:t>
            </a:r>
          </a:p>
          <a:p>
            <a:pPr marL="502920" indent="-457200">
              <a:buAutoNum type="arabicPeriod"/>
            </a:pPr>
            <a:r>
              <a:rPr lang="en-US" dirty="0" smtClean="0"/>
              <a:t>Texas</a:t>
            </a:r>
          </a:p>
          <a:p>
            <a:pPr marL="502920" indent="-457200">
              <a:buAutoNum type="arabicPeriod"/>
            </a:pPr>
            <a:r>
              <a:rPr lang="en-US" dirty="0" smtClean="0"/>
              <a:t>Florida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Massvacation.com</a:t>
            </a:r>
            <a:br>
              <a:rPr lang="en-US" dirty="0" smtClean="0"/>
            </a:br>
            <a:r>
              <a:rPr lang="en-US" sz="2000" dirty="0" smtClean="0"/>
              <a:t>Our users: where are they from?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1719071"/>
            <a:ext cx="11281918" cy="4854724"/>
          </a:xfrm>
        </p:spPr>
        <p:txBody>
          <a:bodyPr/>
          <a:lstStyle/>
          <a:p>
            <a:r>
              <a:rPr lang="en-US" dirty="0" smtClean="0"/>
              <a:t>INTERNATIONAL</a:t>
            </a:r>
          </a:p>
          <a:p>
            <a:pPr marL="502920" indent="-457200">
              <a:buAutoNum type="arabicPeriod"/>
            </a:pPr>
            <a:r>
              <a:rPr lang="en-US" dirty="0" smtClean="0"/>
              <a:t>United States</a:t>
            </a:r>
          </a:p>
          <a:p>
            <a:pPr marL="502920" indent="-457200">
              <a:buAutoNum type="arabicPeriod"/>
            </a:pPr>
            <a:r>
              <a:rPr lang="en-US" dirty="0" smtClean="0"/>
              <a:t>Canada</a:t>
            </a:r>
          </a:p>
          <a:p>
            <a:pPr marL="502920" indent="-457200">
              <a:buAutoNum type="arabicPeriod"/>
            </a:pPr>
            <a:r>
              <a:rPr lang="en-US" dirty="0" smtClean="0"/>
              <a:t>United Kingdom</a:t>
            </a:r>
          </a:p>
          <a:p>
            <a:pPr marL="502920" indent="-457200">
              <a:buAutoNum type="arabicPeriod"/>
            </a:pPr>
            <a:r>
              <a:rPr lang="en-US" dirty="0" smtClean="0"/>
              <a:t>Germany</a:t>
            </a:r>
          </a:p>
          <a:p>
            <a:pPr marL="502920" indent="-457200">
              <a:buAutoNum type="arabicPeriod"/>
            </a:pPr>
            <a:r>
              <a:rPr lang="en-US" dirty="0" smtClean="0"/>
              <a:t>China</a:t>
            </a:r>
          </a:p>
          <a:p>
            <a:pPr marL="502920" indent="-457200">
              <a:buAutoNum type="arabicPeriod"/>
            </a:pPr>
            <a:r>
              <a:rPr lang="en-US" dirty="0" smtClean="0"/>
              <a:t>India</a:t>
            </a:r>
          </a:p>
          <a:p>
            <a:pPr marL="502920" indent="-457200">
              <a:buAutoNum type="arabicPeriod"/>
            </a:pPr>
            <a:r>
              <a:rPr lang="en-US" dirty="0" smtClean="0"/>
              <a:t>France</a:t>
            </a:r>
          </a:p>
          <a:p>
            <a:pPr marL="502920" indent="-457200">
              <a:buAutoNum type="arabicPeriod"/>
            </a:pPr>
            <a:r>
              <a:rPr lang="en-US" dirty="0" smtClean="0"/>
              <a:t>Australia</a:t>
            </a:r>
          </a:p>
          <a:p>
            <a:pPr marL="502920" indent="-457200">
              <a:buAutoNum type="arabicPeriod"/>
            </a:pPr>
            <a:r>
              <a:rPr lang="en-US" dirty="0" smtClean="0"/>
              <a:t>Brazil</a:t>
            </a:r>
          </a:p>
          <a:p>
            <a:pPr marL="502920" indent="-457200">
              <a:buAutoNum type="arabicPeriod"/>
            </a:pPr>
            <a:r>
              <a:rPr lang="en-US" dirty="0" smtClean="0"/>
              <a:t>Italy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3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Massvacation.com</a:t>
            </a:r>
            <a:br>
              <a:rPr lang="en-US" dirty="0" smtClean="0"/>
            </a:br>
            <a:r>
              <a:rPr lang="en-US" sz="2000" dirty="0" smtClean="0"/>
              <a:t>Our users: What are they using?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1719071"/>
            <a:ext cx="11281918" cy="4854724"/>
          </a:xfrm>
        </p:spPr>
        <p:txBody>
          <a:bodyPr/>
          <a:lstStyle/>
          <a:p>
            <a:r>
              <a:rPr lang="en-US" dirty="0" smtClean="0"/>
              <a:t>DEVICES</a:t>
            </a:r>
          </a:p>
          <a:p>
            <a:pPr marL="45720" indent="0">
              <a:buNone/>
            </a:pPr>
            <a:r>
              <a:rPr lang="en-US" u="sng" dirty="0" smtClean="0"/>
              <a:t>Category</a:t>
            </a:r>
            <a:r>
              <a:rPr lang="en-US" dirty="0" smtClean="0"/>
              <a:t>			</a:t>
            </a:r>
            <a:r>
              <a:rPr lang="en-US" u="sng" dirty="0" smtClean="0"/>
              <a:t>%</a:t>
            </a:r>
          </a:p>
          <a:p>
            <a:pPr marL="45720" indent="0">
              <a:buNone/>
            </a:pPr>
            <a:r>
              <a:rPr lang="en-US" dirty="0" smtClean="0"/>
              <a:t>Mobile			53.58</a:t>
            </a:r>
          </a:p>
          <a:p>
            <a:pPr marL="45720" indent="0">
              <a:buNone/>
            </a:pPr>
            <a:r>
              <a:rPr lang="en-US" dirty="0" smtClean="0"/>
              <a:t>Desktop			36.39</a:t>
            </a:r>
          </a:p>
          <a:p>
            <a:pPr marL="45720" indent="0">
              <a:buNone/>
            </a:pPr>
            <a:r>
              <a:rPr lang="en-US" dirty="0" smtClean="0"/>
              <a:t>Tablet			10.03</a:t>
            </a:r>
          </a:p>
        </p:txBody>
      </p:sp>
    </p:spTree>
    <p:extLst>
      <p:ext uri="{BB962C8B-B14F-4D97-AF65-F5344CB8AC3E}">
        <p14:creationId xmlns:p14="http://schemas.microsoft.com/office/powerpoint/2010/main" val="340421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Massvacation.com</a:t>
            </a:r>
            <a:br>
              <a:rPr lang="en-US" dirty="0" smtClean="0"/>
            </a:br>
            <a:r>
              <a:rPr lang="en-US" sz="2000" dirty="0" smtClean="0"/>
              <a:t>Our users: how are they getting here?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1719071"/>
            <a:ext cx="11281918" cy="4854724"/>
          </a:xfrm>
        </p:spPr>
        <p:txBody>
          <a:bodyPr/>
          <a:lstStyle/>
          <a:p>
            <a:r>
              <a:rPr lang="en-US" dirty="0" smtClean="0"/>
              <a:t>ACQUISITION</a:t>
            </a:r>
          </a:p>
          <a:p>
            <a:pPr marL="45720" indent="0">
              <a:buNone/>
            </a:pPr>
            <a:r>
              <a:rPr lang="en-US" u="sng" dirty="0" smtClean="0"/>
              <a:t>Traffic Channel</a:t>
            </a:r>
            <a:r>
              <a:rPr lang="en-US" dirty="0" smtClean="0"/>
              <a:t>		</a:t>
            </a:r>
            <a:endParaRPr lang="en-US" u="sng" dirty="0" smtClean="0"/>
          </a:p>
          <a:p>
            <a:pPr marL="45720" indent="0">
              <a:buNone/>
            </a:pPr>
            <a:r>
              <a:rPr lang="en-US" dirty="0" smtClean="0"/>
              <a:t>1. Organic			</a:t>
            </a:r>
          </a:p>
          <a:p>
            <a:pPr marL="45720" indent="0">
              <a:buNone/>
            </a:pPr>
            <a:r>
              <a:rPr lang="en-US" dirty="0" smtClean="0"/>
              <a:t>2. Direct			</a:t>
            </a:r>
          </a:p>
          <a:p>
            <a:pPr marL="45720" indent="0">
              <a:buNone/>
            </a:pPr>
            <a:r>
              <a:rPr lang="en-US" dirty="0" smtClean="0"/>
              <a:t>3. Referral</a:t>
            </a:r>
          </a:p>
          <a:p>
            <a:pPr marL="45720" indent="0">
              <a:buNone/>
            </a:pPr>
            <a:r>
              <a:rPr lang="en-US" dirty="0" smtClean="0"/>
              <a:t>4. Social</a:t>
            </a:r>
          </a:p>
          <a:p>
            <a:pPr marL="45720" indent="0">
              <a:buNone/>
            </a:pPr>
            <a:r>
              <a:rPr lang="en-US" dirty="0" smtClean="0"/>
              <a:t>5. Email			</a:t>
            </a:r>
          </a:p>
        </p:txBody>
      </p:sp>
    </p:spTree>
    <p:extLst>
      <p:ext uri="{BB962C8B-B14F-4D97-AF65-F5344CB8AC3E}">
        <p14:creationId xmlns:p14="http://schemas.microsoft.com/office/powerpoint/2010/main" val="124644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Massvacation.com</a:t>
            </a:r>
            <a:br>
              <a:rPr lang="en-US" dirty="0" smtClean="0"/>
            </a:br>
            <a:r>
              <a:rPr lang="en-US" sz="2000" dirty="0" smtClean="0"/>
              <a:t>Our users: What pages are they visiting?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1719071"/>
            <a:ext cx="11281918" cy="4854724"/>
          </a:xfrm>
        </p:spPr>
        <p:txBody>
          <a:bodyPr/>
          <a:lstStyle/>
          <a:p>
            <a:r>
              <a:rPr lang="en-US" dirty="0" smtClean="0"/>
              <a:t>TOP LANDING PAGES</a:t>
            </a:r>
            <a:endParaRPr lang="en-US" u="sng" dirty="0" smtClean="0"/>
          </a:p>
          <a:p>
            <a:pPr marL="45720" indent="0">
              <a:buNone/>
            </a:pPr>
            <a:r>
              <a:rPr lang="en-US" dirty="0" smtClean="0"/>
              <a:t>1. Home Page			</a:t>
            </a:r>
          </a:p>
          <a:p>
            <a:pPr marL="45720" indent="0">
              <a:buNone/>
            </a:pPr>
            <a:r>
              <a:rPr lang="en-US" dirty="0" smtClean="0"/>
              <a:t>2. 4</a:t>
            </a:r>
            <a:r>
              <a:rPr lang="en-US" baseline="30000" dirty="0" smtClean="0"/>
              <a:t>th</a:t>
            </a:r>
            <a:r>
              <a:rPr lang="en-US" dirty="0" smtClean="0"/>
              <a:t> of July			</a:t>
            </a:r>
          </a:p>
          <a:p>
            <a:pPr marL="45720" indent="0">
              <a:buNone/>
            </a:pPr>
            <a:r>
              <a:rPr lang="en-US" dirty="0" smtClean="0"/>
              <a:t>3. Bring the Kids</a:t>
            </a:r>
          </a:p>
          <a:p>
            <a:pPr marL="45720" indent="0">
              <a:buNone/>
            </a:pPr>
            <a:r>
              <a:rPr lang="en-US" dirty="0" smtClean="0"/>
              <a:t>4. 50 Under $50</a:t>
            </a:r>
          </a:p>
          <a:p>
            <a:pPr marL="45720" indent="0">
              <a:buNone/>
            </a:pPr>
            <a:r>
              <a:rPr lang="en-US" dirty="0" smtClean="0"/>
              <a:t>5. Maps &amp; Directions			</a:t>
            </a:r>
          </a:p>
        </p:txBody>
      </p:sp>
    </p:spTree>
    <p:extLst>
      <p:ext uri="{BB962C8B-B14F-4D97-AF65-F5344CB8AC3E}">
        <p14:creationId xmlns:p14="http://schemas.microsoft.com/office/powerpoint/2010/main" val="247953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45720" indent="0">
              <a:buNone/>
            </a:pPr>
            <a:r>
              <a:rPr lang="en-US" u="sng" dirty="0" smtClean="0"/>
              <a:t>TOPICS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Creating an account			</a:t>
            </a:r>
          </a:p>
          <a:p>
            <a:r>
              <a:rPr lang="en-US" dirty="0" smtClean="0"/>
              <a:t>Creating a Business Listing</a:t>
            </a:r>
          </a:p>
          <a:p>
            <a:r>
              <a:rPr lang="en-US" dirty="0" smtClean="0"/>
              <a:t>Published &amp; Unpublished Listings</a:t>
            </a:r>
          </a:p>
          <a:p>
            <a:r>
              <a:rPr lang="en-US" dirty="0" smtClean="0"/>
              <a:t>Adding a Headline</a:t>
            </a:r>
          </a:p>
          <a:p>
            <a:r>
              <a:rPr lang="en-US" dirty="0" smtClean="0"/>
              <a:t>Adding a Business Description</a:t>
            </a:r>
          </a:p>
          <a:p>
            <a:r>
              <a:rPr lang="en-US" dirty="0" smtClean="0"/>
              <a:t>Adding a Picture			</a:t>
            </a:r>
          </a:p>
          <a:p>
            <a:r>
              <a:rPr lang="en-US" dirty="0" smtClean="0"/>
              <a:t>Adding Events</a:t>
            </a:r>
          </a:p>
          <a:p>
            <a:r>
              <a:rPr lang="en-US" dirty="0" smtClean="0"/>
              <a:t>Adding Deals</a:t>
            </a:r>
          </a:p>
          <a:p>
            <a:r>
              <a:rPr lang="en-US" dirty="0" smtClean="0"/>
              <a:t>Keeping your listing up to date</a:t>
            </a:r>
          </a:p>
          <a:p>
            <a:endParaRPr lang="en-US" dirty="0" smtClean="0"/>
          </a:p>
          <a:p>
            <a:r>
              <a:rPr lang="en-US" dirty="0" smtClean="0"/>
              <a:t>Complete vs. Incomplete Listing</a:t>
            </a:r>
          </a:p>
          <a:p>
            <a:r>
              <a:rPr lang="en-US" dirty="0" smtClean="0"/>
              <a:t>Benefits of a </a:t>
            </a:r>
            <a:r>
              <a:rPr lang="en-US" dirty="0" err="1" smtClean="0"/>
              <a:t>MyTrips</a:t>
            </a:r>
            <a:r>
              <a:rPr lang="en-US" dirty="0" smtClean="0"/>
              <a:t> Account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u="sng" dirty="0" smtClean="0"/>
              <a:t>CONTACT INFO</a:t>
            </a:r>
            <a:r>
              <a:rPr lang="en-US" dirty="0" smtClean="0"/>
              <a:t>			</a:t>
            </a:r>
          </a:p>
          <a:p>
            <a:pPr marL="45720" indent="0">
              <a:buNone/>
            </a:pPr>
            <a:r>
              <a:rPr lang="en-US" dirty="0" smtClean="0"/>
              <a:t>John </a:t>
            </a:r>
            <a:r>
              <a:rPr lang="en-US" dirty="0" err="1" smtClean="0"/>
              <a:t>Alzapiedi</a:t>
            </a:r>
            <a:endParaRPr lang="en-US" dirty="0" smtClean="0"/>
          </a:p>
          <a:p>
            <a:pPr marL="45720" indent="0">
              <a:buNone/>
            </a:pPr>
            <a:r>
              <a:rPr lang="en-US" i="1" dirty="0" smtClean="0"/>
              <a:t>Web Manager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  <a:hlinkClick r:id="rId2"/>
              </a:rPr>
              <a:t>John.alzapiedi@state.ma.us</a:t>
            </a:r>
            <a:endParaRPr lang="en-US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en-US" dirty="0" smtClean="0"/>
              <a:t>617-973-8589					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training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ales training presentation" id="{B6AD0E1B-010F-4040-BECC-338DC7180AF6}" vid="{9250DCDA-9F4A-4BAF-B302-6C51082CF12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24EA9C-70A4-43E8-A40F-9E8D971C57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0</TotalTime>
  <Words>128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Wingdings 2</vt:lpstr>
      <vt:lpstr>Sales training presentation</vt:lpstr>
      <vt:lpstr>MOTT business  listing webinar</vt:lpstr>
      <vt:lpstr>Massvacation.com</vt:lpstr>
      <vt:lpstr>Massvacation.com Our users: where are they from? </vt:lpstr>
      <vt:lpstr>Massvacation.com Our users: where are they from? </vt:lpstr>
      <vt:lpstr>Massvacation.com Our users: What are they using? </vt:lpstr>
      <vt:lpstr>Massvacation.com Our users: how are they getting here? </vt:lpstr>
      <vt:lpstr>Massvacation.com Our users: What pages are they visiting?</vt:lpstr>
      <vt:lpstr>WHAT WE’LL COVER TODAY</vt:lpstr>
      <vt:lpstr>Questions?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2017-07-10T12:57:53Z</dcterms:created>
  <dcterms:modified xsi:type="dcterms:W3CDTF">2017-07-18T17:17:50Z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TC034605589991</vt:lpwstr>
  </property>
</Properties>
</file>