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8" r:id="rId2"/>
    <p:sldId id="271" r:id="rId3"/>
    <p:sldId id="274" r:id="rId4"/>
    <p:sldId id="292" r:id="rId5"/>
    <p:sldId id="294" r:id="rId6"/>
    <p:sldId id="296" r:id="rId7"/>
    <p:sldId id="337" r:id="rId8"/>
    <p:sldId id="295" r:id="rId9"/>
    <p:sldId id="331" r:id="rId10"/>
    <p:sldId id="326" r:id="rId11"/>
    <p:sldId id="327" r:id="rId12"/>
    <p:sldId id="330" r:id="rId13"/>
    <p:sldId id="329" r:id="rId14"/>
    <p:sldId id="300" r:id="rId15"/>
    <p:sldId id="301" r:id="rId16"/>
    <p:sldId id="332" r:id="rId17"/>
    <p:sldId id="302" r:id="rId18"/>
    <p:sldId id="335" r:id="rId19"/>
    <p:sldId id="333" r:id="rId20"/>
    <p:sldId id="338" r:id="rId21"/>
    <p:sldId id="316" r:id="rId22"/>
  </p:sldIdLst>
  <p:sldSz cx="9144000" cy="6858000" type="screen4x3"/>
  <p:notesSz cx="6781800" cy="9067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121"/>
    <a:srgbClr val="2384C8"/>
    <a:srgbClr val="00A650"/>
    <a:srgbClr val="C514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45" autoAdjust="0"/>
    <p:restoredTop sz="60503" autoAdjust="0"/>
  </p:normalViewPr>
  <p:slideViewPr>
    <p:cSldViewPr>
      <p:cViewPr varScale="1">
        <p:scale>
          <a:sx n="43" d="100"/>
          <a:sy n="43" d="100"/>
        </p:scale>
        <p:origin x="-221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100" d="100"/>
          <a:sy n="100" d="100"/>
        </p:scale>
        <p:origin x="1914"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Lbls>
            <c:dLbl>
              <c:idx val="2"/>
              <c:layout>
                <c:manualLayout>
                  <c:x val="8.6835389212785646E-17"/>
                  <c:y val="-2.1164021164021198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4"/>
                <c:pt idx="0">
                  <c:v>2010</c:v>
                </c:pt>
                <c:pt idx="1">
                  <c:v>2011</c:v>
                </c:pt>
                <c:pt idx="2">
                  <c:v>2012</c:v>
                </c:pt>
                <c:pt idx="3">
                  <c:v>2013</c:v>
                </c:pt>
              </c:numCache>
            </c:numRef>
          </c:cat>
          <c:val>
            <c:numRef>
              <c:f>Sheet1!$B$2:$B$5</c:f>
              <c:numCache>
                <c:formatCode>#,##0</c:formatCode>
                <c:ptCount val="4"/>
                <c:pt idx="0">
                  <c:v>650935</c:v>
                </c:pt>
                <c:pt idx="1">
                  <c:v>663465</c:v>
                </c:pt>
                <c:pt idx="2">
                  <c:v>724443</c:v>
                </c:pt>
                <c:pt idx="3">
                  <c:v>859169</c:v>
                </c:pt>
              </c:numCache>
            </c:numRef>
          </c:val>
        </c:ser>
        <c:dLbls>
          <c:showLegendKey val="0"/>
          <c:showVal val="1"/>
          <c:showCatName val="0"/>
          <c:showSerName val="0"/>
          <c:showPercent val="0"/>
          <c:showBubbleSize val="0"/>
        </c:dLbls>
        <c:gapWidth val="150"/>
        <c:axId val="33740800"/>
        <c:axId val="77782336"/>
      </c:barChart>
      <c:catAx>
        <c:axId val="33740800"/>
        <c:scaling>
          <c:orientation val="minMax"/>
        </c:scaling>
        <c:delete val="0"/>
        <c:axPos val="b"/>
        <c:numFmt formatCode="General" sourceLinked="1"/>
        <c:majorTickMark val="out"/>
        <c:minorTickMark val="none"/>
        <c:tickLblPos val="nextTo"/>
        <c:crossAx val="77782336"/>
        <c:crosses val="autoZero"/>
        <c:auto val="1"/>
        <c:lblAlgn val="ctr"/>
        <c:lblOffset val="100"/>
        <c:noMultiLvlLbl val="0"/>
      </c:catAx>
      <c:valAx>
        <c:axId val="77782336"/>
        <c:scaling>
          <c:orientation val="minMax"/>
        </c:scaling>
        <c:delete val="0"/>
        <c:axPos val="l"/>
        <c:numFmt formatCode="#,##0" sourceLinked="1"/>
        <c:majorTickMark val="out"/>
        <c:minorTickMark val="none"/>
        <c:tickLblPos val="nextTo"/>
        <c:crossAx val="33740800"/>
        <c:crosses val="autoZero"/>
        <c:crossBetween val="between"/>
      </c:valAx>
    </c:plotArea>
    <c:plotVisOnly val="1"/>
    <c:dispBlanksAs val="gap"/>
    <c:showDLblsOverMax val="0"/>
  </c:chart>
  <c:txPr>
    <a:bodyPr/>
    <a:lstStyle/>
    <a:p>
      <a:pPr>
        <a:defRPr sz="16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overlay val="0"/>
    </c:title>
    <c:autoTitleDeleted val="0"/>
    <c:plotArea>
      <c:layout/>
      <c:barChart>
        <c:barDir val="col"/>
        <c:grouping val="clustered"/>
        <c:varyColors val="0"/>
        <c:ser>
          <c:idx val="0"/>
          <c:order val="0"/>
          <c:tx>
            <c:strRef>
              <c:f>Sheet1!$B$1</c:f>
              <c:strCache>
                <c:ptCount val="1"/>
                <c:pt idx="0">
                  <c:v>MONEY SPENT IN BILLIONS</c:v>
                </c:pt>
              </c:strCache>
            </c:strRef>
          </c:tx>
          <c:spPr>
            <a:solidFill>
              <a:srgbClr val="2597F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4"/>
                <c:pt idx="0">
                  <c:v>2010</c:v>
                </c:pt>
                <c:pt idx="1">
                  <c:v>2011</c:v>
                </c:pt>
                <c:pt idx="2">
                  <c:v>2012</c:v>
                </c:pt>
                <c:pt idx="3">
                  <c:v>2013</c:v>
                </c:pt>
              </c:numCache>
            </c:numRef>
          </c:cat>
          <c:val>
            <c:numRef>
              <c:f>Sheet1!$B$2:$B$5</c:f>
              <c:numCache>
                <c:formatCode>General</c:formatCode>
                <c:ptCount val="4"/>
                <c:pt idx="0">
                  <c:v>4.5</c:v>
                </c:pt>
                <c:pt idx="1">
                  <c:v>4.4000000000000004</c:v>
                </c:pt>
                <c:pt idx="2">
                  <c:v>4.9000000000000004</c:v>
                </c:pt>
                <c:pt idx="3">
                  <c:v>5.6</c:v>
                </c:pt>
              </c:numCache>
            </c:numRef>
          </c:val>
        </c:ser>
        <c:dLbls>
          <c:showLegendKey val="0"/>
          <c:showVal val="0"/>
          <c:showCatName val="0"/>
          <c:showSerName val="0"/>
          <c:showPercent val="0"/>
          <c:showBubbleSize val="0"/>
        </c:dLbls>
        <c:gapWidth val="150"/>
        <c:axId val="34608640"/>
        <c:axId val="113034944"/>
      </c:barChart>
      <c:catAx>
        <c:axId val="34608640"/>
        <c:scaling>
          <c:orientation val="minMax"/>
        </c:scaling>
        <c:delete val="0"/>
        <c:axPos val="b"/>
        <c:numFmt formatCode="General" sourceLinked="1"/>
        <c:majorTickMark val="out"/>
        <c:minorTickMark val="none"/>
        <c:tickLblPos val="nextTo"/>
        <c:crossAx val="113034944"/>
        <c:crosses val="autoZero"/>
        <c:auto val="1"/>
        <c:lblAlgn val="ctr"/>
        <c:lblOffset val="100"/>
        <c:noMultiLvlLbl val="0"/>
      </c:catAx>
      <c:valAx>
        <c:axId val="113034944"/>
        <c:scaling>
          <c:orientation val="minMax"/>
        </c:scaling>
        <c:delete val="0"/>
        <c:axPos val="l"/>
        <c:numFmt formatCode="General" sourceLinked="1"/>
        <c:majorTickMark val="out"/>
        <c:minorTickMark val="none"/>
        <c:tickLblPos val="nextTo"/>
        <c:crossAx val="346086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CB97D0-90F0-4CAC-8FF9-6D54A58E507D}" type="doc">
      <dgm:prSet loTypeId="urn:microsoft.com/office/officeart/2005/8/layout/hList2#1" loCatId="list" qsTypeId="urn:microsoft.com/office/officeart/2005/8/quickstyle/simple3" qsCatId="simple" csTypeId="urn:microsoft.com/office/officeart/2005/8/colors/accent1_2" csCatId="accent1" phldr="1"/>
      <dgm:spPr/>
      <dgm:t>
        <a:bodyPr/>
        <a:lstStyle/>
        <a:p>
          <a:endParaRPr lang="en-US"/>
        </a:p>
      </dgm:t>
    </dgm:pt>
    <dgm:pt modelId="{09FB2C91-DEB5-4F6C-B59B-19C43BF395D9}">
      <dgm:prSet phldrT="[Text]"/>
      <dgm:spPr/>
      <dgm:t>
        <a:bodyPr/>
        <a:lstStyle/>
        <a:p>
          <a:r>
            <a:rPr lang="en-US" dirty="0" smtClean="0"/>
            <a:t>Via Atlantic</a:t>
          </a:r>
          <a:endParaRPr lang="en-US" dirty="0"/>
        </a:p>
      </dgm:t>
    </dgm:pt>
    <dgm:pt modelId="{8CC36184-52BF-4880-9E69-C9E1CD30B276}" type="parTrans" cxnId="{38580857-6BC4-4BFE-9609-805FAFEBE4D0}">
      <dgm:prSet/>
      <dgm:spPr/>
      <dgm:t>
        <a:bodyPr/>
        <a:lstStyle/>
        <a:p>
          <a:endParaRPr lang="en-US"/>
        </a:p>
      </dgm:t>
    </dgm:pt>
    <dgm:pt modelId="{CD109A13-F7C0-42DC-AAC2-A73680766135}" type="sibTrans" cxnId="{38580857-6BC4-4BFE-9609-805FAFEBE4D0}">
      <dgm:prSet/>
      <dgm:spPr/>
      <dgm:t>
        <a:bodyPr/>
        <a:lstStyle/>
        <a:p>
          <a:endParaRPr lang="en-US"/>
        </a:p>
      </dgm:t>
    </dgm:pt>
    <dgm:pt modelId="{48968D82-2D09-46C8-AF7C-2CB6571CCD8D}">
      <dgm:prSet phldrT="[Text]"/>
      <dgm:spPr/>
      <dgm:t>
        <a:bodyPr/>
        <a:lstStyle/>
        <a:p>
          <a:r>
            <a:rPr lang="en-US" b="0" i="0" u="none" dirty="0" smtClean="0"/>
            <a:t>American Airlines</a:t>
          </a:r>
          <a:endParaRPr lang="en-US" dirty="0"/>
        </a:p>
      </dgm:t>
    </dgm:pt>
    <dgm:pt modelId="{52034332-BD1E-4753-B9EF-01DC1305FE37}" type="parTrans" cxnId="{E5273908-B2B1-4F0D-BAEA-87FA35F76860}">
      <dgm:prSet/>
      <dgm:spPr/>
      <dgm:t>
        <a:bodyPr/>
        <a:lstStyle/>
        <a:p>
          <a:endParaRPr lang="en-US"/>
        </a:p>
      </dgm:t>
    </dgm:pt>
    <dgm:pt modelId="{5EE3F4F6-CA4B-43C4-B420-25C24367F1C8}" type="sibTrans" cxnId="{E5273908-B2B1-4F0D-BAEA-87FA35F76860}">
      <dgm:prSet/>
      <dgm:spPr/>
      <dgm:t>
        <a:bodyPr/>
        <a:lstStyle/>
        <a:p>
          <a:endParaRPr lang="en-US"/>
        </a:p>
      </dgm:t>
    </dgm:pt>
    <dgm:pt modelId="{FDBB8981-BAA5-4AE9-A304-6B7E9EC99C9F}">
      <dgm:prSet phldrT="[Text]"/>
      <dgm:spPr/>
      <dgm:t>
        <a:bodyPr/>
        <a:lstStyle/>
        <a:p>
          <a:r>
            <a:rPr lang="en-US" dirty="0" smtClean="0"/>
            <a:t>Via Pacific</a:t>
          </a:r>
          <a:endParaRPr lang="en-US" dirty="0"/>
        </a:p>
      </dgm:t>
    </dgm:pt>
    <dgm:pt modelId="{86176783-E316-403E-8708-B7AD2D6A675B}" type="parTrans" cxnId="{FFFA1CF5-6DC7-4BAF-B26C-B3C45CABADBD}">
      <dgm:prSet/>
      <dgm:spPr/>
      <dgm:t>
        <a:bodyPr/>
        <a:lstStyle/>
        <a:p>
          <a:endParaRPr lang="en-US"/>
        </a:p>
      </dgm:t>
    </dgm:pt>
    <dgm:pt modelId="{8161A189-0918-42F8-B884-B335AE0FD92C}" type="sibTrans" cxnId="{FFFA1CF5-6DC7-4BAF-B26C-B3C45CABADBD}">
      <dgm:prSet/>
      <dgm:spPr/>
      <dgm:t>
        <a:bodyPr/>
        <a:lstStyle/>
        <a:p>
          <a:endParaRPr lang="en-US"/>
        </a:p>
      </dgm:t>
    </dgm:pt>
    <dgm:pt modelId="{EE824E9F-CB4F-4CCC-938F-5D527CF03B4F}">
      <dgm:prSet phldrT="[Text]"/>
      <dgm:spPr/>
      <dgm:t>
        <a:bodyPr/>
        <a:lstStyle/>
        <a:p>
          <a:r>
            <a:rPr lang="en-US" b="0" i="0" u="none" dirty="0" smtClean="0"/>
            <a:t>Cathay Pacific</a:t>
          </a:r>
          <a:endParaRPr lang="en-US" dirty="0"/>
        </a:p>
      </dgm:t>
    </dgm:pt>
    <dgm:pt modelId="{49392D34-46CC-4B3A-B47A-69D615D3061A}" type="parTrans" cxnId="{26D5EB03-6EFA-4B82-AC4A-4C677AA1C59D}">
      <dgm:prSet/>
      <dgm:spPr/>
      <dgm:t>
        <a:bodyPr/>
        <a:lstStyle/>
        <a:p>
          <a:endParaRPr lang="en-US"/>
        </a:p>
      </dgm:t>
    </dgm:pt>
    <dgm:pt modelId="{E5AC7F4C-5762-4672-88E2-1E79E132A49F}" type="sibTrans" cxnId="{26D5EB03-6EFA-4B82-AC4A-4C677AA1C59D}">
      <dgm:prSet/>
      <dgm:spPr/>
      <dgm:t>
        <a:bodyPr/>
        <a:lstStyle/>
        <a:p>
          <a:endParaRPr lang="en-US"/>
        </a:p>
      </dgm:t>
    </dgm:pt>
    <dgm:pt modelId="{EB5EF475-AA89-4BC6-9B09-40B9B29864EB}">
      <dgm:prSet phldrT="[Text]"/>
      <dgm:spPr/>
      <dgm:t>
        <a:bodyPr/>
        <a:lstStyle/>
        <a:p>
          <a:r>
            <a:rPr lang="en-US" dirty="0" smtClean="0"/>
            <a:t>Via Gulf(Middle East)</a:t>
          </a:r>
          <a:endParaRPr lang="en-US" dirty="0"/>
        </a:p>
      </dgm:t>
    </dgm:pt>
    <dgm:pt modelId="{8494103E-A8DB-44E3-8E76-451410DA85B8}" type="parTrans" cxnId="{80A188ED-8406-4112-989E-DB6D9297D93B}">
      <dgm:prSet/>
      <dgm:spPr/>
      <dgm:t>
        <a:bodyPr/>
        <a:lstStyle/>
        <a:p>
          <a:endParaRPr lang="en-US"/>
        </a:p>
      </dgm:t>
    </dgm:pt>
    <dgm:pt modelId="{E2EB1861-C672-4F11-8049-ED25B9419FBB}" type="sibTrans" cxnId="{80A188ED-8406-4112-989E-DB6D9297D93B}">
      <dgm:prSet/>
      <dgm:spPr/>
      <dgm:t>
        <a:bodyPr/>
        <a:lstStyle/>
        <a:p>
          <a:endParaRPr lang="en-US"/>
        </a:p>
      </dgm:t>
    </dgm:pt>
    <dgm:pt modelId="{A2CA49EF-6094-4B2A-97BF-2F1027F2743E}">
      <dgm:prSet phldrT="[Text]"/>
      <dgm:spPr/>
      <dgm:t>
        <a:bodyPr/>
        <a:lstStyle/>
        <a:p>
          <a:r>
            <a:rPr lang="en-US" b="0" i="0" u="none" dirty="0" smtClean="0"/>
            <a:t>Emirates Airline</a:t>
          </a:r>
          <a:endParaRPr lang="en-US" dirty="0"/>
        </a:p>
      </dgm:t>
    </dgm:pt>
    <dgm:pt modelId="{26058CCA-9984-44CB-AA76-37F60F832F28}" type="parTrans" cxnId="{9C1F7B48-6E85-403D-94B0-E23282F8E62D}">
      <dgm:prSet/>
      <dgm:spPr/>
      <dgm:t>
        <a:bodyPr/>
        <a:lstStyle/>
        <a:p>
          <a:endParaRPr lang="en-US"/>
        </a:p>
      </dgm:t>
    </dgm:pt>
    <dgm:pt modelId="{FAEF73CA-F8B9-494E-9368-E08AB387ADAA}" type="sibTrans" cxnId="{9C1F7B48-6E85-403D-94B0-E23282F8E62D}">
      <dgm:prSet/>
      <dgm:spPr/>
      <dgm:t>
        <a:bodyPr/>
        <a:lstStyle/>
        <a:p>
          <a:endParaRPr lang="en-US"/>
        </a:p>
      </dgm:t>
    </dgm:pt>
    <dgm:pt modelId="{792863B9-E4BC-4480-865B-4B6860B5260A}">
      <dgm:prSet/>
      <dgm:spPr/>
      <dgm:t>
        <a:bodyPr/>
        <a:lstStyle/>
        <a:p>
          <a:r>
            <a:rPr lang="en-US" b="0" i="0" u="none" dirty="0" smtClean="0"/>
            <a:t>British Airways</a:t>
          </a:r>
          <a:endParaRPr lang="en-US" dirty="0"/>
        </a:p>
      </dgm:t>
    </dgm:pt>
    <dgm:pt modelId="{9B332867-5207-41CA-8C08-8431E7482A14}" type="parTrans" cxnId="{0A78307C-8034-4CC9-9B63-52AB0FE110E7}">
      <dgm:prSet/>
      <dgm:spPr/>
      <dgm:t>
        <a:bodyPr/>
        <a:lstStyle/>
        <a:p>
          <a:endParaRPr lang="en-US"/>
        </a:p>
      </dgm:t>
    </dgm:pt>
    <dgm:pt modelId="{073053FD-BB73-4CDE-85D6-0D208841EC3D}" type="sibTrans" cxnId="{0A78307C-8034-4CC9-9B63-52AB0FE110E7}">
      <dgm:prSet/>
      <dgm:spPr/>
      <dgm:t>
        <a:bodyPr/>
        <a:lstStyle/>
        <a:p>
          <a:endParaRPr lang="en-US"/>
        </a:p>
      </dgm:t>
    </dgm:pt>
    <dgm:pt modelId="{C3291AED-AC1E-4A2A-B0FD-9A2C77E71E34}">
      <dgm:prSet/>
      <dgm:spPr/>
      <dgm:t>
        <a:bodyPr/>
        <a:lstStyle/>
        <a:p>
          <a:r>
            <a:rPr lang="en-US" b="0" i="0" u="none" dirty="0" smtClean="0"/>
            <a:t>Swiss Air</a:t>
          </a:r>
          <a:endParaRPr lang="en-US" dirty="0"/>
        </a:p>
      </dgm:t>
    </dgm:pt>
    <dgm:pt modelId="{CFE60660-7CC8-4950-886B-A8CBBB7EC9BA}" type="parTrans" cxnId="{0C19DA3C-FFFC-47CD-8402-6D0FDFE72217}">
      <dgm:prSet/>
      <dgm:spPr/>
      <dgm:t>
        <a:bodyPr/>
        <a:lstStyle/>
        <a:p>
          <a:endParaRPr lang="en-US"/>
        </a:p>
      </dgm:t>
    </dgm:pt>
    <dgm:pt modelId="{6136D1B0-C08B-4C0A-9F44-D5C8F133223F}" type="sibTrans" cxnId="{0C19DA3C-FFFC-47CD-8402-6D0FDFE72217}">
      <dgm:prSet/>
      <dgm:spPr/>
      <dgm:t>
        <a:bodyPr/>
        <a:lstStyle/>
        <a:p>
          <a:endParaRPr lang="en-US"/>
        </a:p>
      </dgm:t>
    </dgm:pt>
    <dgm:pt modelId="{7D5436E8-B600-44DA-B9B2-EA95C3F8FCDA}">
      <dgm:prSet/>
      <dgm:spPr/>
      <dgm:t>
        <a:bodyPr/>
        <a:lstStyle/>
        <a:p>
          <a:r>
            <a:rPr lang="en-US" b="0" i="0" u="none" dirty="0" smtClean="0"/>
            <a:t>Virgin Atlantic</a:t>
          </a:r>
          <a:endParaRPr lang="en-US" dirty="0"/>
        </a:p>
      </dgm:t>
    </dgm:pt>
    <dgm:pt modelId="{9BE13A89-17F4-4C6A-9FB3-FB1C1DCC7841}" type="parTrans" cxnId="{BBCD829F-5041-4D6F-B709-296A926A5A91}">
      <dgm:prSet/>
      <dgm:spPr/>
      <dgm:t>
        <a:bodyPr/>
        <a:lstStyle/>
        <a:p>
          <a:endParaRPr lang="en-US"/>
        </a:p>
      </dgm:t>
    </dgm:pt>
    <dgm:pt modelId="{494A8C0E-D7EB-401A-88EC-FE744227DD87}" type="sibTrans" cxnId="{BBCD829F-5041-4D6F-B709-296A926A5A91}">
      <dgm:prSet/>
      <dgm:spPr/>
      <dgm:t>
        <a:bodyPr/>
        <a:lstStyle/>
        <a:p>
          <a:endParaRPr lang="en-US"/>
        </a:p>
      </dgm:t>
    </dgm:pt>
    <dgm:pt modelId="{65DDB375-9849-4A50-B8E1-8480291FD0D6}">
      <dgm:prSet/>
      <dgm:spPr/>
      <dgm:t>
        <a:bodyPr/>
        <a:lstStyle/>
        <a:p>
          <a:r>
            <a:rPr lang="en-US" b="0" i="0" u="none" smtClean="0"/>
            <a:t>Turkish Airlines</a:t>
          </a:r>
          <a:endParaRPr lang="en-US"/>
        </a:p>
      </dgm:t>
    </dgm:pt>
    <dgm:pt modelId="{37BBD0A2-AD27-4655-81A8-1300D2A20AC3}" type="parTrans" cxnId="{7C9DB4CC-5862-42D5-ACE5-800F7721449D}">
      <dgm:prSet/>
      <dgm:spPr/>
      <dgm:t>
        <a:bodyPr/>
        <a:lstStyle/>
        <a:p>
          <a:endParaRPr lang="en-US"/>
        </a:p>
      </dgm:t>
    </dgm:pt>
    <dgm:pt modelId="{B3C03AD7-508A-4676-8A73-5B9D294FDB9B}" type="sibTrans" cxnId="{7C9DB4CC-5862-42D5-ACE5-800F7721449D}">
      <dgm:prSet/>
      <dgm:spPr/>
      <dgm:t>
        <a:bodyPr/>
        <a:lstStyle/>
        <a:p>
          <a:endParaRPr lang="en-US"/>
        </a:p>
      </dgm:t>
    </dgm:pt>
    <dgm:pt modelId="{5615BB3C-1A2A-4F5F-83FD-754530E27C6D}">
      <dgm:prSet/>
      <dgm:spPr/>
      <dgm:t>
        <a:bodyPr/>
        <a:lstStyle/>
        <a:p>
          <a:r>
            <a:rPr lang="en-US" b="0" i="0" u="none" smtClean="0"/>
            <a:t>Lufthansa</a:t>
          </a:r>
          <a:endParaRPr lang="en-US"/>
        </a:p>
      </dgm:t>
    </dgm:pt>
    <dgm:pt modelId="{29EB270E-CE28-474D-8B13-763B539A6FFE}" type="parTrans" cxnId="{B0BB4D45-B140-457C-B09B-2538E05CB9D8}">
      <dgm:prSet/>
      <dgm:spPr/>
      <dgm:t>
        <a:bodyPr/>
        <a:lstStyle/>
        <a:p>
          <a:endParaRPr lang="en-US"/>
        </a:p>
      </dgm:t>
    </dgm:pt>
    <dgm:pt modelId="{96AFA9EB-F7AA-4AD8-AE8E-BE1817D54EF5}" type="sibTrans" cxnId="{B0BB4D45-B140-457C-B09B-2538E05CB9D8}">
      <dgm:prSet/>
      <dgm:spPr/>
      <dgm:t>
        <a:bodyPr/>
        <a:lstStyle/>
        <a:p>
          <a:endParaRPr lang="en-US"/>
        </a:p>
      </dgm:t>
    </dgm:pt>
    <dgm:pt modelId="{F8719EF2-0BD0-424F-88EE-64A7E0FCC9F3}">
      <dgm:prSet/>
      <dgm:spPr/>
      <dgm:t>
        <a:bodyPr/>
        <a:lstStyle/>
        <a:p>
          <a:r>
            <a:rPr lang="en-US" b="0" i="0" u="none" dirty="0" smtClean="0"/>
            <a:t>KLM Air France/</a:t>
          </a:r>
          <a:br>
            <a:rPr lang="en-US" b="0" i="0" u="none" dirty="0" smtClean="0"/>
          </a:br>
          <a:r>
            <a:rPr lang="en-US" b="0" i="0" u="none" dirty="0" smtClean="0"/>
            <a:t>Delta</a:t>
          </a:r>
          <a:endParaRPr lang="en-US" dirty="0"/>
        </a:p>
      </dgm:t>
    </dgm:pt>
    <dgm:pt modelId="{F0BE5702-73E2-44A9-9DD5-6581EC2CEB33}" type="parTrans" cxnId="{D4598C98-162D-4EDA-8965-4A0466471262}">
      <dgm:prSet/>
      <dgm:spPr/>
      <dgm:t>
        <a:bodyPr/>
        <a:lstStyle/>
        <a:p>
          <a:endParaRPr lang="en-US"/>
        </a:p>
      </dgm:t>
    </dgm:pt>
    <dgm:pt modelId="{A39A16B1-5175-412C-9339-5BFC03C0CE63}" type="sibTrans" cxnId="{D4598C98-162D-4EDA-8965-4A0466471262}">
      <dgm:prSet/>
      <dgm:spPr/>
      <dgm:t>
        <a:bodyPr/>
        <a:lstStyle/>
        <a:p>
          <a:endParaRPr lang="en-US"/>
        </a:p>
      </dgm:t>
    </dgm:pt>
    <dgm:pt modelId="{6F5BDE22-F35A-49BE-8373-4F9672009D26}">
      <dgm:prSet/>
      <dgm:spPr/>
      <dgm:t>
        <a:bodyPr/>
        <a:lstStyle/>
        <a:p>
          <a:r>
            <a:rPr lang="en-US" b="0" i="0" u="none" dirty="0" smtClean="0"/>
            <a:t>Austrian</a:t>
          </a:r>
          <a:br>
            <a:rPr lang="en-US" b="0" i="0" u="none" dirty="0" smtClean="0"/>
          </a:br>
          <a:r>
            <a:rPr lang="en-US" b="0" i="0" u="none" dirty="0" smtClean="0"/>
            <a:t>Airlines</a:t>
          </a:r>
          <a:endParaRPr lang="en-US" dirty="0"/>
        </a:p>
      </dgm:t>
    </dgm:pt>
    <dgm:pt modelId="{E0D426BB-F1E5-4FBC-80EE-BB6E4E27F718}" type="parTrans" cxnId="{ABFD86ED-5C2D-4054-8350-E90622F8FB36}">
      <dgm:prSet/>
      <dgm:spPr/>
      <dgm:t>
        <a:bodyPr/>
        <a:lstStyle/>
        <a:p>
          <a:endParaRPr lang="en-US"/>
        </a:p>
      </dgm:t>
    </dgm:pt>
    <dgm:pt modelId="{7521FBBF-E051-431B-874C-0E352A203EBE}" type="sibTrans" cxnId="{ABFD86ED-5C2D-4054-8350-E90622F8FB36}">
      <dgm:prSet/>
      <dgm:spPr/>
      <dgm:t>
        <a:bodyPr/>
        <a:lstStyle/>
        <a:p>
          <a:endParaRPr lang="en-US"/>
        </a:p>
      </dgm:t>
    </dgm:pt>
    <dgm:pt modelId="{0E5B98DE-A2DF-4A62-8EE0-A2CDE5445DFA}">
      <dgm:prSet/>
      <dgm:spPr/>
      <dgm:t>
        <a:bodyPr/>
        <a:lstStyle/>
        <a:p>
          <a:r>
            <a:rPr lang="en-US" b="0" i="0" u="none" smtClean="0"/>
            <a:t>Air China</a:t>
          </a:r>
          <a:endParaRPr lang="en-US"/>
        </a:p>
      </dgm:t>
    </dgm:pt>
    <dgm:pt modelId="{ABE7D454-D0CD-4827-A6B7-84B2E2DCCF7E}" type="parTrans" cxnId="{38B8F84D-3EB0-45BD-A874-8BE948EC98C4}">
      <dgm:prSet/>
      <dgm:spPr/>
      <dgm:t>
        <a:bodyPr/>
        <a:lstStyle/>
        <a:p>
          <a:endParaRPr lang="en-US"/>
        </a:p>
      </dgm:t>
    </dgm:pt>
    <dgm:pt modelId="{BEF4ADF9-7DE5-4AAB-A911-AAC204F00D52}" type="sibTrans" cxnId="{38B8F84D-3EB0-45BD-A874-8BE948EC98C4}">
      <dgm:prSet/>
      <dgm:spPr/>
      <dgm:t>
        <a:bodyPr/>
        <a:lstStyle/>
        <a:p>
          <a:endParaRPr lang="en-US"/>
        </a:p>
      </dgm:t>
    </dgm:pt>
    <dgm:pt modelId="{7089E3AB-5E7E-4489-816C-0F84299A777E}">
      <dgm:prSet/>
      <dgm:spPr/>
      <dgm:t>
        <a:bodyPr/>
        <a:lstStyle/>
        <a:p>
          <a:r>
            <a:rPr lang="en-US" b="0" i="0" u="none" smtClean="0"/>
            <a:t>All Nippon Airlines</a:t>
          </a:r>
          <a:endParaRPr lang="en-US"/>
        </a:p>
      </dgm:t>
    </dgm:pt>
    <dgm:pt modelId="{D1D9D46E-F65A-4998-A0F1-56DA52DC1919}" type="parTrans" cxnId="{216EDFE3-D4FD-4CD2-B3B2-1B32A2C7C56A}">
      <dgm:prSet/>
      <dgm:spPr/>
      <dgm:t>
        <a:bodyPr/>
        <a:lstStyle/>
        <a:p>
          <a:endParaRPr lang="en-US"/>
        </a:p>
      </dgm:t>
    </dgm:pt>
    <dgm:pt modelId="{3A672320-91B4-453C-BFEE-0054FE191451}" type="sibTrans" cxnId="{216EDFE3-D4FD-4CD2-B3B2-1B32A2C7C56A}">
      <dgm:prSet/>
      <dgm:spPr/>
      <dgm:t>
        <a:bodyPr/>
        <a:lstStyle/>
        <a:p>
          <a:endParaRPr lang="en-US"/>
        </a:p>
      </dgm:t>
    </dgm:pt>
    <dgm:pt modelId="{D2A53A02-9418-4A34-A892-019F01279487}">
      <dgm:prSet/>
      <dgm:spPr/>
      <dgm:t>
        <a:bodyPr/>
        <a:lstStyle/>
        <a:p>
          <a:r>
            <a:rPr lang="en-US" b="0" i="0" u="none" smtClean="0"/>
            <a:t>China Eastern Airlines</a:t>
          </a:r>
          <a:endParaRPr lang="en-US"/>
        </a:p>
      </dgm:t>
    </dgm:pt>
    <dgm:pt modelId="{4E126BC5-30C5-4027-A4A3-6FBF377B88D0}" type="parTrans" cxnId="{E7FC3287-1951-44C0-90F0-FFF69A299116}">
      <dgm:prSet/>
      <dgm:spPr/>
      <dgm:t>
        <a:bodyPr/>
        <a:lstStyle/>
        <a:p>
          <a:endParaRPr lang="en-US"/>
        </a:p>
      </dgm:t>
    </dgm:pt>
    <dgm:pt modelId="{3F67DE70-A202-488D-ACE7-1B8224A4598C}" type="sibTrans" cxnId="{E7FC3287-1951-44C0-90F0-FFF69A299116}">
      <dgm:prSet/>
      <dgm:spPr/>
      <dgm:t>
        <a:bodyPr/>
        <a:lstStyle/>
        <a:p>
          <a:endParaRPr lang="en-US"/>
        </a:p>
      </dgm:t>
    </dgm:pt>
    <dgm:pt modelId="{6704E2D9-D09B-4ECB-99E1-C50C448BCD8B}">
      <dgm:prSet/>
      <dgm:spPr/>
      <dgm:t>
        <a:bodyPr/>
        <a:lstStyle/>
        <a:p>
          <a:r>
            <a:rPr lang="en-US" b="0" i="0" u="none" smtClean="0"/>
            <a:t>China Southern Airlines</a:t>
          </a:r>
          <a:endParaRPr lang="en-US"/>
        </a:p>
      </dgm:t>
    </dgm:pt>
    <dgm:pt modelId="{C3D93FD2-1396-4FD2-8E55-9732897CAB18}" type="parTrans" cxnId="{4FBAF980-E7E0-4207-A386-A70EC85E531E}">
      <dgm:prSet/>
      <dgm:spPr/>
      <dgm:t>
        <a:bodyPr/>
        <a:lstStyle/>
        <a:p>
          <a:endParaRPr lang="en-US"/>
        </a:p>
      </dgm:t>
    </dgm:pt>
    <dgm:pt modelId="{499C2AA8-FB91-4A90-B128-9CB71D9C5243}" type="sibTrans" cxnId="{4FBAF980-E7E0-4207-A386-A70EC85E531E}">
      <dgm:prSet/>
      <dgm:spPr/>
      <dgm:t>
        <a:bodyPr/>
        <a:lstStyle/>
        <a:p>
          <a:endParaRPr lang="en-US"/>
        </a:p>
      </dgm:t>
    </dgm:pt>
    <dgm:pt modelId="{7C3FC6C2-66B1-43BC-AC63-A9CBF6847A48}">
      <dgm:prSet/>
      <dgm:spPr/>
      <dgm:t>
        <a:bodyPr/>
        <a:lstStyle/>
        <a:p>
          <a:r>
            <a:rPr lang="en-US" b="0" i="0" u="none" smtClean="0"/>
            <a:t>Japan Airlines</a:t>
          </a:r>
          <a:endParaRPr lang="en-US"/>
        </a:p>
      </dgm:t>
    </dgm:pt>
    <dgm:pt modelId="{848F1AB0-6C2C-4E98-A4C1-4FADE4045312}" type="parTrans" cxnId="{885B73B8-7FAE-40F4-8EBB-B8098302DA68}">
      <dgm:prSet/>
      <dgm:spPr/>
      <dgm:t>
        <a:bodyPr/>
        <a:lstStyle/>
        <a:p>
          <a:endParaRPr lang="en-US"/>
        </a:p>
      </dgm:t>
    </dgm:pt>
    <dgm:pt modelId="{09EA50C4-5545-4040-B903-EEF5D6A25F61}" type="sibTrans" cxnId="{885B73B8-7FAE-40F4-8EBB-B8098302DA68}">
      <dgm:prSet/>
      <dgm:spPr/>
      <dgm:t>
        <a:bodyPr/>
        <a:lstStyle/>
        <a:p>
          <a:endParaRPr lang="en-US"/>
        </a:p>
      </dgm:t>
    </dgm:pt>
    <dgm:pt modelId="{024EA514-CA35-4F87-8A0F-D9929BC47409}">
      <dgm:prSet/>
      <dgm:spPr/>
      <dgm:t>
        <a:bodyPr/>
        <a:lstStyle/>
        <a:p>
          <a:r>
            <a:rPr lang="en-US" b="0" i="0" u="none" smtClean="0"/>
            <a:t>Singapore Airlines/ Silk Air</a:t>
          </a:r>
          <a:endParaRPr lang="en-US"/>
        </a:p>
      </dgm:t>
    </dgm:pt>
    <dgm:pt modelId="{F0DEB88D-A728-4554-A628-F37FB6697EDF}" type="parTrans" cxnId="{7A7013D0-1BFC-441C-A1DA-A3FFEE24F6F4}">
      <dgm:prSet/>
      <dgm:spPr/>
      <dgm:t>
        <a:bodyPr/>
        <a:lstStyle/>
        <a:p>
          <a:endParaRPr lang="en-US"/>
        </a:p>
      </dgm:t>
    </dgm:pt>
    <dgm:pt modelId="{6C9DD8EF-8EF7-4CC8-BE51-EFA00EA0D0FD}" type="sibTrans" cxnId="{7A7013D0-1BFC-441C-A1DA-A3FFEE24F6F4}">
      <dgm:prSet/>
      <dgm:spPr/>
      <dgm:t>
        <a:bodyPr/>
        <a:lstStyle/>
        <a:p>
          <a:endParaRPr lang="en-US"/>
        </a:p>
      </dgm:t>
    </dgm:pt>
    <dgm:pt modelId="{08E5D3DE-A55D-4D3B-86CE-3666945271F2}">
      <dgm:prSet/>
      <dgm:spPr/>
      <dgm:t>
        <a:bodyPr/>
        <a:lstStyle/>
        <a:p>
          <a:r>
            <a:rPr lang="en-US" b="0" i="0" u="none" smtClean="0"/>
            <a:t>Asiana Airlines</a:t>
          </a:r>
          <a:endParaRPr lang="en-US"/>
        </a:p>
      </dgm:t>
    </dgm:pt>
    <dgm:pt modelId="{9059197D-F01D-4606-B9A1-E572224CBB3E}" type="parTrans" cxnId="{8F815A6D-A468-4765-BFFD-BB0BEB43FD03}">
      <dgm:prSet/>
      <dgm:spPr/>
      <dgm:t>
        <a:bodyPr/>
        <a:lstStyle/>
        <a:p>
          <a:endParaRPr lang="en-US"/>
        </a:p>
      </dgm:t>
    </dgm:pt>
    <dgm:pt modelId="{9E17D590-7EC0-48B0-9FD6-416F7EF2709F}" type="sibTrans" cxnId="{8F815A6D-A468-4765-BFFD-BB0BEB43FD03}">
      <dgm:prSet/>
      <dgm:spPr/>
      <dgm:t>
        <a:bodyPr/>
        <a:lstStyle/>
        <a:p>
          <a:endParaRPr lang="en-US"/>
        </a:p>
      </dgm:t>
    </dgm:pt>
    <dgm:pt modelId="{E7E42AE7-72F6-4E2E-A5E8-731704741984}">
      <dgm:prSet/>
      <dgm:spPr/>
      <dgm:t>
        <a:bodyPr/>
        <a:lstStyle/>
        <a:p>
          <a:r>
            <a:rPr lang="en-US" b="0" i="0" u="none" dirty="0" smtClean="0"/>
            <a:t>Korean Air</a:t>
          </a:r>
          <a:endParaRPr lang="en-US" dirty="0"/>
        </a:p>
      </dgm:t>
    </dgm:pt>
    <dgm:pt modelId="{9FFD1C06-0E31-43A8-866E-C274DA11D7CC}" type="parTrans" cxnId="{3D855826-B115-403E-8F5B-3622229F9F72}">
      <dgm:prSet/>
      <dgm:spPr/>
      <dgm:t>
        <a:bodyPr/>
        <a:lstStyle/>
        <a:p>
          <a:endParaRPr lang="en-US"/>
        </a:p>
      </dgm:t>
    </dgm:pt>
    <dgm:pt modelId="{5DC959B8-58ED-46B1-9D4D-945F794BEE01}" type="sibTrans" cxnId="{3D855826-B115-403E-8F5B-3622229F9F72}">
      <dgm:prSet/>
      <dgm:spPr/>
      <dgm:t>
        <a:bodyPr/>
        <a:lstStyle/>
        <a:p>
          <a:endParaRPr lang="en-US"/>
        </a:p>
      </dgm:t>
    </dgm:pt>
    <dgm:pt modelId="{827DE189-D41F-48F2-952E-44B3FDD3EEB8}">
      <dgm:prSet/>
      <dgm:spPr/>
      <dgm:t>
        <a:bodyPr/>
        <a:lstStyle/>
        <a:p>
          <a:r>
            <a:rPr lang="en-US" b="0" i="0" u="none" smtClean="0"/>
            <a:t>Etihad</a:t>
          </a:r>
          <a:endParaRPr lang="en-US"/>
        </a:p>
      </dgm:t>
    </dgm:pt>
    <dgm:pt modelId="{D2F5386B-331E-4CFC-8E86-4786E8E3917A}" type="parTrans" cxnId="{6716F4E6-2B74-41E9-8B48-E64AB92A22BF}">
      <dgm:prSet/>
      <dgm:spPr/>
      <dgm:t>
        <a:bodyPr/>
        <a:lstStyle/>
        <a:p>
          <a:endParaRPr lang="en-US"/>
        </a:p>
      </dgm:t>
    </dgm:pt>
    <dgm:pt modelId="{B059BE83-87BC-4483-82B8-175B69D813D6}" type="sibTrans" cxnId="{6716F4E6-2B74-41E9-8B48-E64AB92A22BF}">
      <dgm:prSet/>
      <dgm:spPr/>
      <dgm:t>
        <a:bodyPr/>
        <a:lstStyle/>
        <a:p>
          <a:endParaRPr lang="en-US"/>
        </a:p>
      </dgm:t>
    </dgm:pt>
    <dgm:pt modelId="{FCCA608D-4291-4576-A32F-795CAB259674}">
      <dgm:prSet/>
      <dgm:spPr/>
      <dgm:t>
        <a:bodyPr/>
        <a:lstStyle/>
        <a:p>
          <a:r>
            <a:rPr lang="en-US" b="0" i="0" u="none" dirty="0" smtClean="0"/>
            <a:t>Qatar</a:t>
          </a:r>
          <a:endParaRPr lang="en-US" dirty="0"/>
        </a:p>
      </dgm:t>
    </dgm:pt>
    <dgm:pt modelId="{325AB36F-FDF1-4DB2-8717-1C36E9C1A644}" type="parTrans" cxnId="{36DFCE4A-5142-4A12-9DFA-CB5EB25EE90E}">
      <dgm:prSet/>
      <dgm:spPr/>
      <dgm:t>
        <a:bodyPr/>
        <a:lstStyle/>
        <a:p>
          <a:endParaRPr lang="en-US"/>
        </a:p>
      </dgm:t>
    </dgm:pt>
    <dgm:pt modelId="{9321FF1A-76A3-4975-8366-D4AD99228FB9}" type="sibTrans" cxnId="{36DFCE4A-5142-4A12-9DFA-CB5EB25EE90E}">
      <dgm:prSet/>
      <dgm:spPr/>
      <dgm:t>
        <a:bodyPr/>
        <a:lstStyle/>
        <a:p>
          <a:endParaRPr lang="en-US"/>
        </a:p>
      </dgm:t>
    </dgm:pt>
    <dgm:pt modelId="{3FB1E0A2-0346-4DFF-9921-54D072A1625E}">
      <dgm:prSet/>
      <dgm:spPr/>
      <dgm:t>
        <a:bodyPr/>
        <a:lstStyle/>
        <a:p>
          <a:r>
            <a:rPr lang="en-US" dirty="0" smtClean="0"/>
            <a:t>JET Airways</a:t>
          </a:r>
          <a:endParaRPr lang="en-US" dirty="0"/>
        </a:p>
      </dgm:t>
    </dgm:pt>
    <dgm:pt modelId="{B53D72B4-85B6-40FB-A5FF-43E2620927F0}" type="parTrans" cxnId="{F8DA4301-C3B3-450A-905C-FC379DE667AE}">
      <dgm:prSet/>
      <dgm:spPr/>
    </dgm:pt>
    <dgm:pt modelId="{D042DD48-2BF0-4758-ADBF-1D3A3978DF28}" type="sibTrans" cxnId="{F8DA4301-C3B3-450A-905C-FC379DE667AE}">
      <dgm:prSet/>
      <dgm:spPr/>
    </dgm:pt>
    <dgm:pt modelId="{EA592113-C797-42AD-929A-5148E1451733}" type="pres">
      <dgm:prSet presAssocID="{42CB97D0-90F0-4CAC-8FF9-6D54A58E507D}" presName="linearFlow" presStyleCnt="0">
        <dgm:presLayoutVars>
          <dgm:dir/>
          <dgm:animLvl val="lvl"/>
          <dgm:resizeHandles/>
        </dgm:presLayoutVars>
      </dgm:prSet>
      <dgm:spPr/>
      <dgm:t>
        <a:bodyPr/>
        <a:lstStyle/>
        <a:p>
          <a:endParaRPr lang="en-US"/>
        </a:p>
      </dgm:t>
    </dgm:pt>
    <dgm:pt modelId="{532A9C3F-E602-4610-9EA9-59911D78815D}" type="pres">
      <dgm:prSet presAssocID="{09FB2C91-DEB5-4F6C-B59B-19C43BF395D9}" presName="compositeNode" presStyleCnt="0">
        <dgm:presLayoutVars>
          <dgm:bulletEnabled val="1"/>
        </dgm:presLayoutVars>
      </dgm:prSet>
      <dgm:spPr/>
    </dgm:pt>
    <dgm:pt modelId="{25FCB3B5-B1DE-4143-A0E0-48A607AFE6BF}" type="pres">
      <dgm:prSet presAssocID="{09FB2C91-DEB5-4F6C-B59B-19C43BF395D9}" presName="image" presStyleLbl="fgImgPlace1" presStyleIdx="0" presStyleCnt="3" custFlipVert="1" custScaleX="6090" custScaleY="10609"/>
      <dgm:spPr/>
    </dgm:pt>
    <dgm:pt modelId="{290F8B1A-72BA-42F4-96A3-B6919854D00A}" type="pres">
      <dgm:prSet presAssocID="{09FB2C91-DEB5-4F6C-B59B-19C43BF395D9}" presName="childNode" presStyleLbl="node1" presStyleIdx="0" presStyleCnt="3" custScaleX="80974" custScaleY="123859" custLinFactNeighborX="1181" custLinFactNeighborY="9918">
        <dgm:presLayoutVars>
          <dgm:bulletEnabled val="1"/>
        </dgm:presLayoutVars>
      </dgm:prSet>
      <dgm:spPr/>
      <dgm:t>
        <a:bodyPr/>
        <a:lstStyle/>
        <a:p>
          <a:endParaRPr lang="en-US"/>
        </a:p>
      </dgm:t>
    </dgm:pt>
    <dgm:pt modelId="{8E99E19A-706C-4216-9043-1B787E8CEA6E}" type="pres">
      <dgm:prSet presAssocID="{09FB2C91-DEB5-4F6C-B59B-19C43BF395D9}" presName="parentNode" presStyleLbl="revTx" presStyleIdx="0" presStyleCnt="3">
        <dgm:presLayoutVars>
          <dgm:chMax val="0"/>
          <dgm:bulletEnabled val="1"/>
        </dgm:presLayoutVars>
      </dgm:prSet>
      <dgm:spPr/>
      <dgm:t>
        <a:bodyPr/>
        <a:lstStyle/>
        <a:p>
          <a:endParaRPr lang="en-US"/>
        </a:p>
      </dgm:t>
    </dgm:pt>
    <dgm:pt modelId="{E75243BF-45CE-4A57-B90C-A6A62437B672}" type="pres">
      <dgm:prSet presAssocID="{CD109A13-F7C0-42DC-AAC2-A73680766135}" presName="sibTrans" presStyleCnt="0"/>
      <dgm:spPr/>
    </dgm:pt>
    <dgm:pt modelId="{9E018475-25E9-4499-9F8F-4F322BCC3704}" type="pres">
      <dgm:prSet presAssocID="{FDBB8981-BAA5-4AE9-A304-6B7E9EC99C9F}" presName="compositeNode" presStyleCnt="0">
        <dgm:presLayoutVars>
          <dgm:bulletEnabled val="1"/>
        </dgm:presLayoutVars>
      </dgm:prSet>
      <dgm:spPr/>
    </dgm:pt>
    <dgm:pt modelId="{F34B1A85-8FA1-4517-90CA-40788B004503}" type="pres">
      <dgm:prSet presAssocID="{FDBB8981-BAA5-4AE9-A304-6B7E9EC99C9F}" presName="image" presStyleLbl="fgImgPlace1" presStyleIdx="1" presStyleCnt="3" custFlipVert="1" custFlipHor="1" custScaleX="6090" custScaleY="14622"/>
      <dgm:spPr/>
    </dgm:pt>
    <dgm:pt modelId="{B0746569-CEEA-44CD-A99C-735E429B8220}" type="pres">
      <dgm:prSet presAssocID="{FDBB8981-BAA5-4AE9-A304-6B7E9EC99C9F}" presName="childNode" presStyleLbl="node1" presStyleIdx="1" presStyleCnt="3" custScaleY="106586">
        <dgm:presLayoutVars>
          <dgm:bulletEnabled val="1"/>
        </dgm:presLayoutVars>
      </dgm:prSet>
      <dgm:spPr/>
      <dgm:t>
        <a:bodyPr/>
        <a:lstStyle/>
        <a:p>
          <a:endParaRPr lang="en-US"/>
        </a:p>
      </dgm:t>
    </dgm:pt>
    <dgm:pt modelId="{FAE8E1A6-C98F-4595-9EE2-6847A6DC759A}" type="pres">
      <dgm:prSet presAssocID="{FDBB8981-BAA5-4AE9-A304-6B7E9EC99C9F}" presName="parentNode" presStyleLbl="revTx" presStyleIdx="1" presStyleCnt="3">
        <dgm:presLayoutVars>
          <dgm:chMax val="0"/>
          <dgm:bulletEnabled val="1"/>
        </dgm:presLayoutVars>
      </dgm:prSet>
      <dgm:spPr/>
      <dgm:t>
        <a:bodyPr/>
        <a:lstStyle/>
        <a:p>
          <a:endParaRPr lang="en-US"/>
        </a:p>
      </dgm:t>
    </dgm:pt>
    <dgm:pt modelId="{68BE5E7F-B273-4A6F-919C-A38D3E867C4D}" type="pres">
      <dgm:prSet presAssocID="{8161A189-0918-42F8-B884-B335AE0FD92C}" presName="sibTrans" presStyleCnt="0"/>
      <dgm:spPr/>
    </dgm:pt>
    <dgm:pt modelId="{FB7B2BC5-4F1F-41B9-8C39-827673C27173}" type="pres">
      <dgm:prSet presAssocID="{EB5EF475-AA89-4BC6-9B09-40B9B29864EB}" presName="compositeNode" presStyleCnt="0">
        <dgm:presLayoutVars>
          <dgm:bulletEnabled val="1"/>
        </dgm:presLayoutVars>
      </dgm:prSet>
      <dgm:spPr/>
    </dgm:pt>
    <dgm:pt modelId="{C338CC9C-FF97-44DD-AC97-1394B8252D95}" type="pres">
      <dgm:prSet presAssocID="{EB5EF475-AA89-4BC6-9B09-40B9B29864EB}" presName="image" presStyleLbl="fgImgPlace1" presStyleIdx="2" presStyleCnt="3" custFlipVert="1" custFlipHor="1" custScaleX="7100" custScaleY="6855"/>
      <dgm:spPr/>
    </dgm:pt>
    <dgm:pt modelId="{706E998D-B967-4BC0-B1AE-5F69960BA773}" type="pres">
      <dgm:prSet presAssocID="{EB5EF475-AA89-4BC6-9B09-40B9B29864EB}" presName="childNode" presStyleLbl="node1" presStyleIdx="2" presStyleCnt="3" custScaleY="109928">
        <dgm:presLayoutVars>
          <dgm:bulletEnabled val="1"/>
        </dgm:presLayoutVars>
      </dgm:prSet>
      <dgm:spPr/>
      <dgm:t>
        <a:bodyPr/>
        <a:lstStyle/>
        <a:p>
          <a:endParaRPr lang="en-US"/>
        </a:p>
      </dgm:t>
    </dgm:pt>
    <dgm:pt modelId="{C4A5BE04-AD06-4447-9A71-72F0F0C9F242}" type="pres">
      <dgm:prSet presAssocID="{EB5EF475-AA89-4BC6-9B09-40B9B29864EB}" presName="parentNode" presStyleLbl="revTx" presStyleIdx="2" presStyleCnt="3">
        <dgm:presLayoutVars>
          <dgm:chMax val="0"/>
          <dgm:bulletEnabled val="1"/>
        </dgm:presLayoutVars>
      </dgm:prSet>
      <dgm:spPr/>
      <dgm:t>
        <a:bodyPr/>
        <a:lstStyle/>
        <a:p>
          <a:endParaRPr lang="en-US"/>
        </a:p>
      </dgm:t>
    </dgm:pt>
  </dgm:ptLst>
  <dgm:cxnLst>
    <dgm:cxn modelId="{7A7013D0-1BFC-441C-A1DA-A3FFEE24F6F4}" srcId="{FDBB8981-BAA5-4AE9-A304-6B7E9EC99C9F}" destId="{024EA514-CA35-4F87-8A0F-D9929BC47409}" srcOrd="6" destOrd="0" parTransId="{F0DEB88D-A728-4554-A628-F37FB6697EDF}" sibTransId="{6C9DD8EF-8EF7-4CC8-BE51-EFA00EA0D0FD}"/>
    <dgm:cxn modelId="{885B73B8-7FAE-40F4-8EBB-B8098302DA68}" srcId="{FDBB8981-BAA5-4AE9-A304-6B7E9EC99C9F}" destId="{7C3FC6C2-66B1-43BC-AC63-A9CBF6847A48}" srcOrd="5" destOrd="0" parTransId="{848F1AB0-6C2C-4E98-A4C1-4FADE4045312}" sibTransId="{09EA50C4-5545-4040-B903-EEF5D6A25F61}"/>
    <dgm:cxn modelId="{5B48613A-39AE-40E2-823C-B3B1F5CA0B06}" type="presOf" srcId="{0E5B98DE-A2DF-4A62-8EE0-A2CDE5445DFA}" destId="{B0746569-CEEA-44CD-A99C-735E429B8220}" srcOrd="0" destOrd="1" presId="urn:microsoft.com/office/officeart/2005/8/layout/hList2#1"/>
    <dgm:cxn modelId="{BBCD829F-5041-4D6F-B709-296A926A5A91}" srcId="{09FB2C91-DEB5-4F6C-B59B-19C43BF395D9}" destId="{7D5436E8-B600-44DA-B9B2-EA95C3F8FCDA}" srcOrd="3" destOrd="0" parTransId="{9BE13A89-17F4-4C6A-9FB3-FB1C1DCC7841}" sibTransId="{494A8C0E-D7EB-401A-88EC-FE744227DD87}"/>
    <dgm:cxn modelId="{ABFD86ED-5C2D-4054-8350-E90622F8FB36}" srcId="{09FB2C91-DEB5-4F6C-B59B-19C43BF395D9}" destId="{6F5BDE22-F35A-49BE-8373-4F9672009D26}" srcOrd="7" destOrd="0" parTransId="{E0D426BB-F1E5-4FBC-80EE-BB6E4E27F718}" sibTransId="{7521FBBF-E051-431B-874C-0E352A203EBE}"/>
    <dgm:cxn modelId="{46039312-2037-4CD0-BEB4-574F1E895BF3}" type="presOf" srcId="{08E5D3DE-A55D-4D3B-86CE-3666945271F2}" destId="{B0746569-CEEA-44CD-A99C-735E429B8220}" srcOrd="0" destOrd="7" presId="urn:microsoft.com/office/officeart/2005/8/layout/hList2#1"/>
    <dgm:cxn modelId="{42B5F12D-3024-419B-A42D-156752F093C4}" type="presOf" srcId="{FDBB8981-BAA5-4AE9-A304-6B7E9EC99C9F}" destId="{FAE8E1A6-C98F-4595-9EE2-6847A6DC759A}" srcOrd="0" destOrd="0" presId="urn:microsoft.com/office/officeart/2005/8/layout/hList2#1"/>
    <dgm:cxn modelId="{B0BB4D45-B140-457C-B09B-2538E05CB9D8}" srcId="{09FB2C91-DEB5-4F6C-B59B-19C43BF395D9}" destId="{5615BB3C-1A2A-4F5F-83FD-754530E27C6D}" srcOrd="5" destOrd="0" parTransId="{29EB270E-CE28-474D-8B13-763B539A6FFE}" sibTransId="{96AFA9EB-F7AA-4AD8-AE8E-BE1817D54EF5}"/>
    <dgm:cxn modelId="{36DFCE4A-5142-4A12-9DFA-CB5EB25EE90E}" srcId="{EB5EF475-AA89-4BC6-9B09-40B9B29864EB}" destId="{FCCA608D-4291-4576-A32F-795CAB259674}" srcOrd="2" destOrd="0" parTransId="{325AB36F-FDF1-4DB2-8717-1C36E9C1A644}" sibTransId="{9321FF1A-76A3-4975-8366-D4AD99228FB9}"/>
    <dgm:cxn modelId="{09AA2DEA-227E-4B84-8335-305B45B9400D}" type="presOf" srcId="{7089E3AB-5E7E-4489-816C-0F84299A777E}" destId="{B0746569-CEEA-44CD-A99C-735E429B8220}" srcOrd="0" destOrd="2" presId="urn:microsoft.com/office/officeart/2005/8/layout/hList2#1"/>
    <dgm:cxn modelId="{8F618D5E-3FB4-4EEB-BD82-48EB937C16C5}" type="presOf" srcId="{42CB97D0-90F0-4CAC-8FF9-6D54A58E507D}" destId="{EA592113-C797-42AD-929A-5148E1451733}" srcOrd="0" destOrd="0" presId="urn:microsoft.com/office/officeart/2005/8/layout/hList2#1"/>
    <dgm:cxn modelId="{9C1F7B48-6E85-403D-94B0-E23282F8E62D}" srcId="{EB5EF475-AA89-4BC6-9B09-40B9B29864EB}" destId="{A2CA49EF-6094-4B2A-97BF-2F1027F2743E}" srcOrd="0" destOrd="0" parTransId="{26058CCA-9984-44CB-AA76-37F60F832F28}" sibTransId="{FAEF73CA-F8B9-494E-9368-E08AB387ADAA}"/>
    <dgm:cxn modelId="{0C19DA3C-FFFC-47CD-8402-6D0FDFE72217}" srcId="{09FB2C91-DEB5-4F6C-B59B-19C43BF395D9}" destId="{C3291AED-AC1E-4A2A-B0FD-9A2C77E71E34}" srcOrd="2" destOrd="0" parTransId="{CFE60660-7CC8-4950-886B-A8CBBB7EC9BA}" sibTransId="{6136D1B0-C08B-4C0A-9F44-D5C8F133223F}"/>
    <dgm:cxn modelId="{F8DA4301-C3B3-450A-905C-FC379DE667AE}" srcId="{09FB2C91-DEB5-4F6C-B59B-19C43BF395D9}" destId="{3FB1E0A2-0346-4DFF-9921-54D072A1625E}" srcOrd="8" destOrd="0" parTransId="{B53D72B4-85B6-40FB-A5FF-43E2620927F0}" sibTransId="{D042DD48-2BF0-4758-ADBF-1D3A3978DF28}"/>
    <dgm:cxn modelId="{40FFBC82-820B-4476-AF23-696392CDF5A4}" type="presOf" srcId="{7D5436E8-B600-44DA-B9B2-EA95C3F8FCDA}" destId="{290F8B1A-72BA-42F4-96A3-B6919854D00A}" srcOrd="0" destOrd="3" presId="urn:microsoft.com/office/officeart/2005/8/layout/hList2#1"/>
    <dgm:cxn modelId="{A5867D18-22F3-4E85-AC77-3DE466C8FE5C}" type="presOf" srcId="{827DE189-D41F-48F2-952E-44B3FDD3EEB8}" destId="{706E998D-B967-4BC0-B1AE-5F69960BA773}" srcOrd="0" destOrd="1" presId="urn:microsoft.com/office/officeart/2005/8/layout/hList2#1"/>
    <dgm:cxn modelId="{B88C507E-4500-44AB-94A0-8E5BEAC5DBE3}" type="presOf" srcId="{A2CA49EF-6094-4B2A-97BF-2F1027F2743E}" destId="{706E998D-B967-4BC0-B1AE-5F69960BA773}" srcOrd="0" destOrd="0" presId="urn:microsoft.com/office/officeart/2005/8/layout/hList2#1"/>
    <dgm:cxn modelId="{E7FC3287-1951-44C0-90F0-FFF69A299116}" srcId="{FDBB8981-BAA5-4AE9-A304-6B7E9EC99C9F}" destId="{D2A53A02-9418-4A34-A892-019F01279487}" srcOrd="3" destOrd="0" parTransId="{4E126BC5-30C5-4027-A4A3-6FBF377B88D0}" sibTransId="{3F67DE70-A202-488D-ACE7-1B8224A4598C}"/>
    <dgm:cxn modelId="{86C02029-41B2-4DD2-ABCA-E6DC06A6DF38}" type="presOf" srcId="{65DDB375-9849-4A50-B8E1-8480291FD0D6}" destId="{290F8B1A-72BA-42F4-96A3-B6919854D00A}" srcOrd="0" destOrd="4" presId="urn:microsoft.com/office/officeart/2005/8/layout/hList2#1"/>
    <dgm:cxn modelId="{26A436C8-969D-4D26-AC1E-7D7FF45DAA72}" type="presOf" srcId="{48968D82-2D09-46C8-AF7C-2CB6571CCD8D}" destId="{290F8B1A-72BA-42F4-96A3-B6919854D00A}" srcOrd="0" destOrd="0" presId="urn:microsoft.com/office/officeart/2005/8/layout/hList2#1"/>
    <dgm:cxn modelId="{26D5EB03-6EFA-4B82-AC4A-4C677AA1C59D}" srcId="{FDBB8981-BAA5-4AE9-A304-6B7E9EC99C9F}" destId="{EE824E9F-CB4F-4CCC-938F-5D527CF03B4F}" srcOrd="0" destOrd="0" parTransId="{49392D34-46CC-4B3A-B47A-69D615D3061A}" sibTransId="{E5AC7F4C-5762-4672-88E2-1E79E132A49F}"/>
    <dgm:cxn modelId="{0A78307C-8034-4CC9-9B63-52AB0FE110E7}" srcId="{09FB2C91-DEB5-4F6C-B59B-19C43BF395D9}" destId="{792863B9-E4BC-4480-865B-4B6860B5260A}" srcOrd="1" destOrd="0" parTransId="{9B332867-5207-41CA-8C08-8431E7482A14}" sibTransId="{073053FD-BB73-4CDE-85D6-0D208841EC3D}"/>
    <dgm:cxn modelId="{0A7E4D5E-E8D9-4D16-8D64-B8BD79888B6B}" type="presOf" srcId="{6704E2D9-D09B-4ECB-99E1-C50C448BCD8B}" destId="{B0746569-CEEA-44CD-A99C-735E429B8220}" srcOrd="0" destOrd="4" presId="urn:microsoft.com/office/officeart/2005/8/layout/hList2#1"/>
    <dgm:cxn modelId="{80A188ED-8406-4112-989E-DB6D9297D93B}" srcId="{42CB97D0-90F0-4CAC-8FF9-6D54A58E507D}" destId="{EB5EF475-AA89-4BC6-9B09-40B9B29864EB}" srcOrd="2" destOrd="0" parTransId="{8494103E-A8DB-44E3-8E76-451410DA85B8}" sibTransId="{E2EB1861-C672-4F11-8049-ED25B9419FBB}"/>
    <dgm:cxn modelId="{561949FB-C2F5-4E43-A9F5-441C73BEF6AE}" type="presOf" srcId="{EB5EF475-AA89-4BC6-9B09-40B9B29864EB}" destId="{C4A5BE04-AD06-4447-9A71-72F0F0C9F242}" srcOrd="0" destOrd="0" presId="urn:microsoft.com/office/officeart/2005/8/layout/hList2#1"/>
    <dgm:cxn modelId="{38B8F84D-3EB0-45BD-A874-8BE948EC98C4}" srcId="{FDBB8981-BAA5-4AE9-A304-6B7E9EC99C9F}" destId="{0E5B98DE-A2DF-4A62-8EE0-A2CDE5445DFA}" srcOrd="1" destOrd="0" parTransId="{ABE7D454-D0CD-4827-A6B7-84B2E2DCCF7E}" sibTransId="{BEF4ADF9-7DE5-4AAB-A911-AAC204F00D52}"/>
    <dgm:cxn modelId="{F7A982C4-9EE8-414D-83E7-28E6049316B7}" type="presOf" srcId="{7C3FC6C2-66B1-43BC-AC63-A9CBF6847A48}" destId="{B0746569-CEEA-44CD-A99C-735E429B8220}" srcOrd="0" destOrd="5" presId="urn:microsoft.com/office/officeart/2005/8/layout/hList2#1"/>
    <dgm:cxn modelId="{E5273908-B2B1-4F0D-BAEA-87FA35F76860}" srcId="{09FB2C91-DEB5-4F6C-B59B-19C43BF395D9}" destId="{48968D82-2D09-46C8-AF7C-2CB6571CCD8D}" srcOrd="0" destOrd="0" parTransId="{52034332-BD1E-4753-B9EF-01DC1305FE37}" sibTransId="{5EE3F4F6-CA4B-43C4-B420-25C24367F1C8}"/>
    <dgm:cxn modelId="{A0AB097E-EBE2-4EDE-864F-E598A0F0D00B}" type="presOf" srcId="{EE824E9F-CB4F-4CCC-938F-5D527CF03B4F}" destId="{B0746569-CEEA-44CD-A99C-735E429B8220}" srcOrd="0" destOrd="0" presId="urn:microsoft.com/office/officeart/2005/8/layout/hList2#1"/>
    <dgm:cxn modelId="{3D855826-B115-403E-8F5B-3622229F9F72}" srcId="{FDBB8981-BAA5-4AE9-A304-6B7E9EC99C9F}" destId="{E7E42AE7-72F6-4E2E-A5E8-731704741984}" srcOrd="8" destOrd="0" parTransId="{9FFD1C06-0E31-43A8-866E-C274DA11D7CC}" sibTransId="{5DC959B8-58ED-46B1-9D4D-945F794BEE01}"/>
    <dgm:cxn modelId="{58DCFA94-224D-4D2E-945D-8CD08868FC3E}" type="presOf" srcId="{E7E42AE7-72F6-4E2E-A5E8-731704741984}" destId="{B0746569-CEEA-44CD-A99C-735E429B8220}" srcOrd="0" destOrd="8" presId="urn:microsoft.com/office/officeart/2005/8/layout/hList2#1"/>
    <dgm:cxn modelId="{FFFA1CF5-6DC7-4BAF-B26C-B3C45CABADBD}" srcId="{42CB97D0-90F0-4CAC-8FF9-6D54A58E507D}" destId="{FDBB8981-BAA5-4AE9-A304-6B7E9EC99C9F}" srcOrd="1" destOrd="0" parTransId="{86176783-E316-403E-8708-B7AD2D6A675B}" sibTransId="{8161A189-0918-42F8-B884-B335AE0FD92C}"/>
    <dgm:cxn modelId="{4759BD03-D27C-4301-8C81-039F52FCAC71}" type="presOf" srcId="{6F5BDE22-F35A-49BE-8373-4F9672009D26}" destId="{290F8B1A-72BA-42F4-96A3-B6919854D00A}" srcOrd="0" destOrd="7" presId="urn:microsoft.com/office/officeart/2005/8/layout/hList2#1"/>
    <dgm:cxn modelId="{C24E0FE2-8B09-4260-B238-9C73B7C579C3}" type="presOf" srcId="{F8719EF2-0BD0-424F-88EE-64A7E0FCC9F3}" destId="{290F8B1A-72BA-42F4-96A3-B6919854D00A}" srcOrd="0" destOrd="6" presId="urn:microsoft.com/office/officeart/2005/8/layout/hList2#1"/>
    <dgm:cxn modelId="{216EDFE3-D4FD-4CD2-B3B2-1B32A2C7C56A}" srcId="{FDBB8981-BAA5-4AE9-A304-6B7E9EC99C9F}" destId="{7089E3AB-5E7E-4489-816C-0F84299A777E}" srcOrd="2" destOrd="0" parTransId="{D1D9D46E-F65A-4998-A0F1-56DA52DC1919}" sibTransId="{3A672320-91B4-453C-BFEE-0054FE191451}"/>
    <dgm:cxn modelId="{2F550C93-0B4E-4459-A2B0-CCC2336FF8A7}" type="presOf" srcId="{D2A53A02-9418-4A34-A892-019F01279487}" destId="{B0746569-CEEA-44CD-A99C-735E429B8220}" srcOrd="0" destOrd="3" presId="urn:microsoft.com/office/officeart/2005/8/layout/hList2#1"/>
    <dgm:cxn modelId="{38580857-6BC4-4BFE-9609-805FAFEBE4D0}" srcId="{42CB97D0-90F0-4CAC-8FF9-6D54A58E507D}" destId="{09FB2C91-DEB5-4F6C-B59B-19C43BF395D9}" srcOrd="0" destOrd="0" parTransId="{8CC36184-52BF-4880-9E69-C9E1CD30B276}" sibTransId="{CD109A13-F7C0-42DC-AAC2-A73680766135}"/>
    <dgm:cxn modelId="{6CF5DFBC-241D-40EF-A815-737A2D6056B0}" type="presOf" srcId="{792863B9-E4BC-4480-865B-4B6860B5260A}" destId="{290F8B1A-72BA-42F4-96A3-B6919854D00A}" srcOrd="0" destOrd="1" presId="urn:microsoft.com/office/officeart/2005/8/layout/hList2#1"/>
    <dgm:cxn modelId="{D4598C98-162D-4EDA-8965-4A0466471262}" srcId="{09FB2C91-DEB5-4F6C-B59B-19C43BF395D9}" destId="{F8719EF2-0BD0-424F-88EE-64A7E0FCC9F3}" srcOrd="6" destOrd="0" parTransId="{F0BE5702-73E2-44A9-9DD5-6581EC2CEB33}" sibTransId="{A39A16B1-5175-412C-9339-5BFC03C0CE63}"/>
    <dgm:cxn modelId="{4FBAF980-E7E0-4207-A386-A70EC85E531E}" srcId="{FDBB8981-BAA5-4AE9-A304-6B7E9EC99C9F}" destId="{6704E2D9-D09B-4ECB-99E1-C50C448BCD8B}" srcOrd="4" destOrd="0" parTransId="{C3D93FD2-1396-4FD2-8E55-9732897CAB18}" sibTransId="{499C2AA8-FB91-4A90-B128-9CB71D9C5243}"/>
    <dgm:cxn modelId="{8F815A6D-A468-4765-BFFD-BB0BEB43FD03}" srcId="{FDBB8981-BAA5-4AE9-A304-6B7E9EC99C9F}" destId="{08E5D3DE-A55D-4D3B-86CE-3666945271F2}" srcOrd="7" destOrd="0" parTransId="{9059197D-F01D-4606-B9A1-E572224CBB3E}" sibTransId="{9E17D590-7EC0-48B0-9FD6-416F7EF2709F}"/>
    <dgm:cxn modelId="{41CBABFB-6496-4CE9-9D59-2DEBAA8D320F}" type="presOf" srcId="{5615BB3C-1A2A-4F5F-83FD-754530E27C6D}" destId="{290F8B1A-72BA-42F4-96A3-B6919854D00A}" srcOrd="0" destOrd="5" presId="urn:microsoft.com/office/officeart/2005/8/layout/hList2#1"/>
    <dgm:cxn modelId="{7C9DB4CC-5862-42D5-ACE5-800F7721449D}" srcId="{09FB2C91-DEB5-4F6C-B59B-19C43BF395D9}" destId="{65DDB375-9849-4A50-B8E1-8480291FD0D6}" srcOrd="4" destOrd="0" parTransId="{37BBD0A2-AD27-4655-81A8-1300D2A20AC3}" sibTransId="{B3C03AD7-508A-4676-8A73-5B9D294FDB9B}"/>
    <dgm:cxn modelId="{9AE2F9D3-9704-40E8-9F8A-D7A9C925B23D}" type="presOf" srcId="{C3291AED-AC1E-4A2A-B0FD-9A2C77E71E34}" destId="{290F8B1A-72BA-42F4-96A3-B6919854D00A}" srcOrd="0" destOrd="2" presId="urn:microsoft.com/office/officeart/2005/8/layout/hList2#1"/>
    <dgm:cxn modelId="{1E2B5F90-3ED2-462F-8ACB-3778CD04E87F}" type="presOf" srcId="{3FB1E0A2-0346-4DFF-9921-54D072A1625E}" destId="{290F8B1A-72BA-42F4-96A3-B6919854D00A}" srcOrd="0" destOrd="8" presId="urn:microsoft.com/office/officeart/2005/8/layout/hList2#1"/>
    <dgm:cxn modelId="{B66F1198-5CBF-4B44-94DA-14FBDB745DA6}" type="presOf" srcId="{FCCA608D-4291-4576-A32F-795CAB259674}" destId="{706E998D-B967-4BC0-B1AE-5F69960BA773}" srcOrd="0" destOrd="2" presId="urn:microsoft.com/office/officeart/2005/8/layout/hList2#1"/>
    <dgm:cxn modelId="{2A6F99AE-9EFE-4D3E-91E4-F677AD6DAF82}" type="presOf" srcId="{09FB2C91-DEB5-4F6C-B59B-19C43BF395D9}" destId="{8E99E19A-706C-4216-9043-1B787E8CEA6E}" srcOrd="0" destOrd="0" presId="urn:microsoft.com/office/officeart/2005/8/layout/hList2#1"/>
    <dgm:cxn modelId="{8B78BBDB-E556-42A1-A800-9C7046AA3D44}" type="presOf" srcId="{024EA514-CA35-4F87-8A0F-D9929BC47409}" destId="{B0746569-CEEA-44CD-A99C-735E429B8220}" srcOrd="0" destOrd="6" presId="urn:microsoft.com/office/officeart/2005/8/layout/hList2#1"/>
    <dgm:cxn modelId="{6716F4E6-2B74-41E9-8B48-E64AB92A22BF}" srcId="{EB5EF475-AA89-4BC6-9B09-40B9B29864EB}" destId="{827DE189-D41F-48F2-952E-44B3FDD3EEB8}" srcOrd="1" destOrd="0" parTransId="{D2F5386B-331E-4CFC-8E86-4786E8E3917A}" sibTransId="{B059BE83-87BC-4483-82B8-175B69D813D6}"/>
    <dgm:cxn modelId="{AD60D8C1-3164-427D-8198-C7C0545E6153}" type="presParOf" srcId="{EA592113-C797-42AD-929A-5148E1451733}" destId="{532A9C3F-E602-4610-9EA9-59911D78815D}" srcOrd="0" destOrd="0" presId="urn:microsoft.com/office/officeart/2005/8/layout/hList2#1"/>
    <dgm:cxn modelId="{09DC39E9-A763-4F9D-9E1F-7004B865E814}" type="presParOf" srcId="{532A9C3F-E602-4610-9EA9-59911D78815D}" destId="{25FCB3B5-B1DE-4143-A0E0-48A607AFE6BF}" srcOrd="0" destOrd="0" presId="urn:microsoft.com/office/officeart/2005/8/layout/hList2#1"/>
    <dgm:cxn modelId="{482D7F34-3F32-4921-804A-1E4D9D9220DE}" type="presParOf" srcId="{532A9C3F-E602-4610-9EA9-59911D78815D}" destId="{290F8B1A-72BA-42F4-96A3-B6919854D00A}" srcOrd="1" destOrd="0" presId="urn:microsoft.com/office/officeart/2005/8/layout/hList2#1"/>
    <dgm:cxn modelId="{B19834EB-9E77-4C64-AAB5-E8EFE80E5DF0}" type="presParOf" srcId="{532A9C3F-E602-4610-9EA9-59911D78815D}" destId="{8E99E19A-706C-4216-9043-1B787E8CEA6E}" srcOrd="2" destOrd="0" presId="urn:microsoft.com/office/officeart/2005/8/layout/hList2#1"/>
    <dgm:cxn modelId="{55BFE84B-B487-43F4-983C-578227136487}" type="presParOf" srcId="{EA592113-C797-42AD-929A-5148E1451733}" destId="{E75243BF-45CE-4A57-B90C-A6A62437B672}" srcOrd="1" destOrd="0" presId="urn:microsoft.com/office/officeart/2005/8/layout/hList2#1"/>
    <dgm:cxn modelId="{DFD9E489-48B5-46E1-B137-EE0B8E931FB0}" type="presParOf" srcId="{EA592113-C797-42AD-929A-5148E1451733}" destId="{9E018475-25E9-4499-9F8F-4F322BCC3704}" srcOrd="2" destOrd="0" presId="urn:microsoft.com/office/officeart/2005/8/layout/hList2#1"/>
    <dgm:cxn modelId="{4272AF64-27BE-4459-AB8B-4DF993AA19AA}" type="presParOf" srcId="{9E018475-25E9-4499-9F8F-4F322BCC3704}" destId="{F34B1A85-8FA1-4517-90CA-40788B004503}" srcOrd="0" destOrd="0" presId="urn:microsoft.com/office/officeart/2005/8/layout/hList2#1"/>
    <dgm:cxn modelId="{FCFF8788-896C-4FAA-A50A-EB433A941AFF}" type="presParOf" srcId="{9E018475-25E9-4499-9F8F-4F322BCC3704}" destId="{B0746569-CEEA-44CD-A99C-735E429B8220}" srcOrd="1" destOrd="0" presId="urn:microsoft.com/office/officeart/2005/8/layout/hList2#1"/>
    <dgm:cxn modelId="{9EC4E12F-7EF4-4976-AE36-B9E198578294}" type="presParOf" srcId="{9E018475-25E9-4499-9F8F-4F322BCC3704}" destId="{FAE8E1A6-C98F-4595-9EE2-6847A6DC759A}" srcOrd="2" destOrd="0" presId="urn:microsoft.com/office/officeart/2005/8/layout/hList2#1"/>
    <dgm:cxn modelId="{6B405B82-868A-45B6-A641-22D7652DE4CF}" type="presParOf" srcId="{EA592113-C797-42AD-929A-5148E1451733}" destId="{68BE5E7F-B273-4A6F-919C-A38D3E867C4D}" srcOrd="3" destOrd="0" presId="urn:microsoft.com/office/officeart/2005/8/layout/hList2#1"/>
    <dgm:cxn modelId="{E2E263B4-E960-4060-A8CE-A03ED01C8FFD}" type="presParOf" srcId="{EA592113-C797-42AD-929A-5148E1451733}" destId="{FB7B2BC5-4F1F-41B9-8C39-827673C27173}" srcOrd="4" destOrd="0" presId="urn:microsoft.com/office/officeart/2005/8/layout/hList2#1"/>
    <dgm:cxn modelId="{D0A39018-41A5-41BC-ADCB-BBDD2D9D50E8}" type="presParOf" srcId="{FB7B2BC5-4F1F-41B9-8C39-827673C27173}" destId="{C338CC9C-FF97-44DD-AC97-1394B8252D95}" srcOrd="0" destOrd="0" presId="urn:microsoft.com/office/officeart/2005/8/layout/hList2#1"/>
    <dgm:cxn modelId="{C72CCEBC-290C-46F2-AC6F-DDF3D11BF538}" type="presParOf" srcId="{FB7B2BC5-4F1F-41B9-8C39-827673C27173}" destId="{706E998D-B967-4BC0-B1AE-5F69960BA773}" srcOrd="1" destOrd="0" presId="urn:microsoft.com/office/officeart/2005/8/layout/hList2#1"/>
    <dgm:cxn modelId="{A5884C19-140C-4FED-B517-A4BA96838E20}" type="presParOf" srcId="{FB7B2BC5-4F1F-41B9-8C39-827673C27173}" destId="{C4A5BE04-AD06-4447-9A71-72F0F0C9F242}" srcOrd="2" destOrd="0" presId="urn:microsoft.com/office/officeart/2005/8/layout/h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5D2308-1567-425C-BE65-2D700E91CFE8}" type="doc">
      <dgm:prSet loTypeId="urn:microsoft.com/office/officeart/2005/8/layout/hProcess9" loCatId="process" qsTypeId="urn:microsoft.com/office/officeart/2005/8/quickstyle/simple1" qsCatId="simple" csTypeId="urn:microsoft.com/office/officeart/2005/8/colors/accent6_3" csCatId="accent6" phldr="1"/>
      <dgm:spPr/>
    </dgm:pt>
    <dgm:pt modelId="{9E5C5013-120E-45D9-8AA1-26CD7B97E0F4}">
      <dgm:prSet phldrT="[Text]"/>
      <dgm:spPr/>
      <dgm:t>
        <a:bodyPr/>
        <a:lstStyle/>
        <a:p>
          <a:r>
            <a:rPr lang="en-US" dirty="0" smtClean="0">
              <a:ea typeface="ＭＳ Ｐゴシック" charset="-128"/>
            </a:rPr>
            <a:t>well-researched</a:t>
          </a:r>
          <a:endParaRPr lang="en-US" dirty="0"/>
        </a:p>
      </dgm:t>
    </dgm:pt>
    <dgm:pt modelId="{FA84175B-4514-4775-84BF-8367CAD76545}" type="parTrans" cxnId="{F72D621B-6469-41DB-9C1D-33E2B23AAA09}">
      <dgm:prSet/>
      <dgm:spPr/>
      <dgm:t>
        <a:bodyPr/>
        <a:lstStyle/>
        <a:p>
          <a:endParaRPr lang="en-US"/>
        </a:p>
      </dgm:t>
    </dgm:pt>
    <dgm:pt modelId="{02DE711F-C965-4584-869E-F88042E6D72E}" type="sibTrans" cxnId="{F72D621B-6469-41DB-9C1D-33E2B23AAA09}">
      <dgm:prSet/>
      <dgm:spPr/>
      <dgm:t>
        <a:bodyPr/>
        <a:lstStyle/>
        <a:p>
          <a:endParaRPr lang="en-US"/>
        </a:p>
      </dgm:t>
    </dgm:pt>
    <dgm:pt modelId="{CCD22AC3-72BD-4534-BC54-3291AD1ACE11}">
      <dgm:prSet phldrT="[Text]"/>
      <dgm:spPr/>
      <dgm:t>
        <a:bodyPr/>
        <a:lstStyle/>
        <a:p>
          <a:r>
            <a:rPr lang="en-US" dirty="0" smtClean="0">
              <a:ea typeface="ＭＳ Ｐゴシック" charset="-128"/>
            </a:rPr>
            <a:t>bargains better</a:t>
          </a:r>
          <a:endParaRPr lang="en-US" dirty="0"/>
        </a:p>
      </dgm:t>
    </dgm:pt>
    <dgm:pt modelId="{F6AD4D74-5B6F-499D-A17A-DB25E3B5EC89}" type="parTrans" cxnId="{D8264473-1758-43F8-A999-BE5DD21D1F1A}">
      <dgm:prSet/>
      <dgm:spPr/>
      <dgm:t>
        <a:bodyPr/>
        <a:lstStyle/>
        <a:p>
          <a:endParaRPr lang="en-US"/>
        </a:p>
      </dgm:t>
    </dgm:pt>
    <dgm:pt modelId="{8904D644-AEA3-438D-AACB-E8DE6ED87D5A}" type="sibTrans" cxnId="{D8264473-1758-43F8-A999-BE5DD21D1F1A}">
      <dgm:prSet/>
      <dgm:spPr/>
      <dgm:t>
        <a:bodyPr/>
        <a:lstStyle/>
        <a:p>
          <a:endParaRPr lang="en-US"/>
        </a:p>
      </dgm:t>
    </dgm:pt>
    <dgm:pt modelId="{68EB5B7A-28B1-4B50-A1BE-46B20E47BD66}">
      <dgm:prSet phldrT="[Text]"/>
      <dgm:spPr/>
      <dgm:t>
        <a:bodyPr/>
        <a:lstStyle/>
        <a:p>
          <a:r>
            <a:rPr lang="en-US" dirty="0" smtClean="0">
              <a:ea typeface="ＭＳ Ｐゴシック" charset="-128"/>
            </a:rPr>
            <a:t>keen on DIY itineraries</a:t>
          </a:r>
          <a:endParaRPr lang="en-US" dirty="0"/>
        </a:p>
      </dgm:t>
    </dgm:pt>
    <dgm:pt modelId="{1FF09047-8E27-491E-A4C2-6399EB0EAC47}" type="parTrans" cxnId="{82981028-A26E-40ED-BCA1-7AE87C985082}">
      <dgm:prSet/>
      <dgm:spPr/>
      <dgm:t>
        <a:bodyPr/>
        <a:lstStyle/>
        <a:p>
          <a:endParaRPr lang="en-US"/>
        </a:p>
      </dgm:t>
    </dgm:pt>
    <dgm:pt modelId="{7F8E0999-9FE0-43E0-9588-1A49F8427919}" type="sibTrans" cxnId="{82981028-A26E-40ED-BCA1-7AE87C985082}">
      <dgm:prSet/>
      <dgm:spPr/>
      <dgm:t>
        <a:bodyPr/>
        <a:lstStyle/>
        <a:p>
          <a:endParaRPr lang="en-US"/>
        </a:p>
      </dgm:t>
    </dgm:pt>
    <dgm:pt modelId="{21B9E900-5D43-4FB7-9599-144ACEF20300}" type="pres">
      <dgm:prSet presAssocID="{325D2308-1567-425C-BE65-2D700E91CFE8}" presName="CompostProcess" presStyleCnt="0">
        <dgm:presLayoutVars>
          <dgm:dir/>
          <dgm:resizeHandles val="exact"/>
        </dgm:presLayoutVars>
      </dgm:prSet>
      <dgm:spPr/>
    </dgm:pt>
    <dgm:pt modelId="{C19CEC25-9E6F-4859-B031-C912A49CC0EF}" type="pres">
      <dgm:prSet presAssocID="{325D2308-1567-425C-BE65-2D700E91CFE8}" presName="arrow" presStyleLbl="bgShp" presStyleIdx="0" presStyleCnt="1"/>
      <dgm:spPr/>
    </dgm:pt>
    <dgm:pt modelId="{8DB1F063-A53F-4552-8096-89A855DE3690}" type="pres">
      <dgm:prSet presAssocID="{325D2308-1567-425C-BE65-2D700E91CFE8}" presName="linearProcess" presStyleCnt="0"/>
      <dgm:spPr/>
    </dgm:pt>
    <dgm:pt modelId="{911BF1F9-128C-4E52-A45E-6D13ED61B8E8}" type="pres">
      <dgm:prSet presAssocID="{9E5C5013-120E-45D9-8AA1-26CD7B97E0F4}" presName="textNode" presStyleLbl="node1" presStyleIdx="0" presStyleCnt="3">
        <dgm:presLayoutVars>
          <dgm:bulletEnabled val="1"/>
        </dgm:presLayoutVars>
      </dgm:prSet>
      <dgm:spPr/>
      <dgm:t>
        <a:bodyPr/>
        <a:lstStyle/>
        <a:p>
          <a:endParaRPr lang="en-US"/>
        </a:p>
      </dgm:t>
    </dgm:pt>
    <dgm:pt modelId="{41E0A12A-01B6-4B1D-9DE1-4EFE47E5BF6C}" type="pres">
      <dgm:prSet presAssocID="{02DE711F-C965-4584-869E-F88042E6D72E}" presName="sibTrans" presStyleCnt="0"/>
      <dgm:spPr/>
    </dgm:pt>
    <dgm:pt modelId="{5E06F0AB-430C-47B1-9B63-0BC174282101}" type="pres">
      <dgm:prSet presAssocID="{CCD22AC3-72BD-4534-BC54-3291AD1ACE11}" presName="textNode" presStyleLbl="node1" presStyleIdx="1" presStyleCnt="3">
        <dgm:presLayoutVars>
          <dgm:bulletEnabled val="1"/>
        </dgm:presLayoutVars>
      </dgm:prSet>
      <dgm:spPr/>
      <dgm:t>
        <a:bodyPr/>
        <a:lstStyle/>
        <a:p>
          <a:endParaRPr lang="en-US"/>
        </a:p>
      </dgm:t>
    </dgm:pt>
    <dgm:pt modelId="{468348FE-837A-41F7-A5F3-EC8A8F7A194F}" type="pres">
      <dgm:prSet presAssocID="{8904D644-AEA3-438D-AACB-E8DE6ED87D5A}" presName="sibTrans" presStyleCnt="0"/>
      <dgm:spPr/>
    </dgm:pt>
    <dgm:pt modelId="{C17B0271-027A-4D8E-A5A5-36F9032C84AD}" type="pres">
      <dgm:prSet presAssocID="{68EB5B7A-28B1-4B50-A1BE-46B20E47BD66}" presName="textNode" presStyleLbl="node1" presStyleIdx="2" presStyleCnt="3">
        <dgm:presLayoutVars>
          <dgm:bulletEnabled val="1"/>
        </dgm:presLayoutVars>
      </dgm:prSet>
      <dgm:spPr/>
      <dgm:t>
        <a:bodyPr/>
        <a:lstStyle/>
        <a:p>
          <a:endParaRPr lang="en-US"/>
        </a:p>
      </dgm:t>
    </dgm:pt>
  </dgm:ptLst>
  <dgm:cxnLst>
    <dgm:cxn modelId="{82981028-A26E-40ED-BCA1-7AE87C985082}" srcId="{325D2308-1567-425C-BE65-2D700E91CFE8}" destId="{68EB5B7A-28B1-4B50-A1BE-46B20E47BD66}" srcOrd="2" destOrd="0" parTransId="{1FF09047-8E27-491E-A4C2-6399EB0EAC47}" sibTransId="{7F8E0999-9FE0-43E0-9588-1A49F8427919}"/>
    <dgm:cxn modelId="{F72D621B-6469-41DB-9C1D-33E2B23AAA09}" srcId="{325D2308-1567-425C-BE65-2D700E91CFE8}" destId="{9E5C5013-120E-45D9-8AA1-26CD7B97E0F4}" srcOrd="0" destOrd="0" parTransId="{FA84175B-4514-4775-84BF-8367CAD76545}" sibTransId="{02DE711F-C965-4584-869E-F88042E6D72E}"/>
    <dgm:cxn modelId="{AE76E8C1-499C-42B4-8719-54CE733FDC70}" type="presOf" srcId="{CCD22AC3-72BD-4534-BC54-3291AD1ACE11}" destId="{5E06F0AB-430C-47B1-9B63-0BC174282101}" srcOrd="0" destOrd="0" presId="urn:microsoft.com/office/officeart/2005/8/layout/hProcess9"/>
    <dgm:cxn modelId="{E4912762-9788-47DB-9B3C-CCAAABC14D5A}" type="presOf" srcId="{68EB5B7A-28B1-4B50-A1BE-46B20E47BD66}" destId="{C17B0271-027A-4D8E-A5A5-36F9032C84AD}" srcOrd="0" destOrd="0" presId="urn:microsoft.com/office/officeart/2005/8/layout/hProcess9"/>
    <dgm:cxn modelId="{94A6ECA4-D52A-44F6-A4FD-2C219CBE3DD8}" type="presOf" srcId="{325D2308-1567-425C-BE65-2D700E91CFE8}" destId="{21B9E900-5D43-4FB7-9599-144ACEF20300}" srcOrd="0" destOrd="0" presId="urn:microsoft.com/office/officeart/2005/8/layout/hProcess9"/>
    <dgm:cxn modelId="{D8264473-1758-43F8-A999-BE5DD21D1F1A}" srcId="{325D2308-1567-425C-BE65-2D700E91CFE8}" destId="{CCD22AC3-72BD-4534-BC54-3291AD1ACE11}" srcOrd="1" destOrd="0" parTransId="{F6AD4D74-5B6F-499D-A17A-DB25E3B5EC89}" sibTransId="{8904D644-AEA3-438D-AACB-E8DE6ED87D5A}"/>
    <dgm:cxn modelId="{24605298-AC5D-4F26-BE45-1B4625B91D10}" type="presOf" srcId="{9E5C5013-120E-45D9-8AA1-26CD7B97E0F4}" destId="{911BF1F9-128C-4E52-A45E-6D13ED61B8E8}" srcOrd="0" destOrd="0" presId="urn:microsoft.com/office/officeart/2005/8/layout/hProcess9"/>
    <dgm:cxn modelId="{9D09FC7F-F105-4804-BFA6-F58AC680CD05}" type="presParOf" srcId="{21B9E900-5D43-4FB7-9599-144ACEF20300}" destId="{C19CEC25-9E6F-4859-B031-C912A49CC0EF}" srcOrd="0" destOrd="0" presId="urn:microsoft.com/office/officeart/2005/8/layout/hProcess9"/>
    <dgm:cxn modelId="{06BF1177-A788-45EE-B32B-B00F10B07262}" type="presParOf" srcId="{21B9E900-5D43-4FB7-9599-144ACEF20300}" destId="{8DB1F063-A53F-4552-8096-89A855DE3690}" srcOrd="1" destOrd="0" presId="urn:microsoft.com/office/officeart/2005/8/layout/hProcess9"/>
    <dgm:cxn modelId="{BAE3C38D-9A08-4C68-8E3A-652985DC0AF7}" type="presParOf" srcId="{8DB1F063-A53F-4552-8096-89A855DE3690}" destId="{911BF1F9-128C-4E52-A45E-6D13ED61B8E8}" srcOrd="0" destOrd="0" presId="urn:microsoft.com/office/officeart/2005/8/layout/hProcess9"/>
    <dgm:cxn modelId="{8F84C267-6780-43FF-932D-E4E1B3D8F615}" type="presParOf" srcId="{8DB1F063-A53F-4552-8096-89A855DE3690}" destId="{41E0A12A-01B6-4B1D-9DE1-4EFE47E5BF6C}" srcOrd="1" destOrd="0" presId="urn:microsoft.com/office/officeart/2005/8/layout/hProcess9"/>
    <dgm:cxn modelId="{2376E3D8-3BBA-45BB-9C5E-A8644FF6DB08}" type="presParOf" srcId="{8DB1F063-A53F-4552-8096-89A855DE3690}" destId="{5E06F0AB-430C-47B1-9B63-0BC174282101}" srcOrd="2" destOrd="0" presId="urn:microsoft.com/office/officeart/2005/8/layout/hProcess9"/>
    <dgm:cxn modelId="{DFD6A9AF-C80D-4A73-949E-61D7498EF3CF}" type="presParOf" srcId="{8DB1F063-A53F-4552-8096-89A855DE3690}" destId="{468348FE-837A-41F7-A5F3-EC8A8F7A194F}" srcOrd="3" destOrd="0" presId="urn:microsoft.com/office/officeart/2005/8/layout/hProcess9"/>
    <dgm:cxn modelId="{1DD00217-DF25-454F-BA43-A0FF2C96A5E5}" type="presParOf" srcId="{8DB1F063-A53F-4552-8096-89A855DE3690}" destId="{C17B0271-027A-4D8E-A5A5-36F9032C84AD}"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0.44044</cdr:x>
      <cdr:y>0.52683</cdr:y>
    </cdr:from>
    <cdr:to>
      <cdr:x>0.51047</cdr:x>
      <cdr:y>0.59285</cdr:y>
    </cdr:to>
    <cdr:sp macro="" textlink="">
      <cdr:nvSpPr>
        <cdr:cNvPr id="2" name="TextBox 1"/>
        <cdr:cNvSpPr txBox="1"/>
      </cdr:nvSpPr>
      <cdr:spPr>
        <a:xfrm xmlns:a="http://schemas.openxmlformats.org/drawingml/2006/main">
          <a:off x="3185328" y="2469435"/>
          <a:ext cx="506437" cy="309489"/>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100" dirty="0" smtClean="0"/>
            <a:t>1.9%</a:t>
          </a:r>
          <a:endParaRPr lang="en-US" sz="1100" dirty="0"/>
        </a:p>
      </cdr:txBody>
    </cdr:sp>
  </cdr:relSizeAnchor>
  <cdr:relSizeAnchor xmlns:cdr="http://schemas.openxmlformats.org/drawingml/2006/chartDrawing">
    <cdr:from>
      <cdr:x>0.64469</cdr:x>
      <cdr:y>0.48619</cdr:y>
    </cdr:from>
    <cdr:to>
      <cdr:x>0.71472</cdr:x>
      <cdr:y>0.55222</cdr:y>
    </cdr:to>
    <cdr:sp macro="" textlink="">
      <cdr:nvSpPr>
        <cdr:cNvPr id="3" name="TextBox 1"/>
        <cdr:cNvSpPr txBox="1"/>
      </cdr:nvSpPr>
      <cdr:spPr>
        <a:xfrm xmlns:a="http://schemas.openxmlformats.org/drawingml/2006/main">
          <a:off x="4662435" y="2278966"/>
          <a:ext cx="506437" cy="30948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entury Schoolbook"/>
            </a:defRPr>
          </a:lvl1pPr>
          <a:lvl2pPr marL="457200" indent="0">
            <a:defRPr sz="1100">
              <a:latin typeface="Century Schoolbook"/>
            </a:defRPr>
          </a:lvl2pPr>
          <a:lvl3pPr marL="914400" indent="0">
            <a:defRPr sz="1100">
              <a:latin typeface="Century Schoolbook"/>
            </a:defRPr>
          </a:lvl3pPr>
          <a:lvl4pPr marL="1371600" indent="0">
            <a:defRPr sz="1100">
              <a:latin typeface="Century Schoolbook"/>
            </a:defRPr>
          </a:lvl4pPr>
          <a:lvl5pPr marL="1828800" indent="0">
            <a:defRPr sz="1100">
              <a:latin typeface="Century Schoolbook"/>
            </a:defRPr>
          </a:lvl5pPr>
          <a:lvl6pPr marL="2286000" indent="0">
            <a:defRPr sz="1100">
              <a:latin typeface="Century Schoolbook"/>
            </a:defRPr>
          </a:lvl6pPr>
          <a:lvl7pPr marL="2743200" indent="0">
            <a:defRPr sz="1100">
              <a:latin typeface="Century Schoolbook"/>
            </a:defRPr>
          </a:lvl7pPr>
          <a:lvl8pPr marL="3200400" indent="0">
            <a:defRPr sz="1100">
              <a:latin typeface="Century Schoolbook"/>
            </a:defRPr>
          </a:lvl8pPr>
          <a:lvl9pPr marL="3657600" indent="0">
            <a:defRPr sz="1100">
              <a:latin typeface="Century Schoolbook"/>
            </a:defRPr>
          </a:lvl9pPr>
        </a:lstStyle>
        <a:p xmlns:a="http://schemas.openxmlformats.org/drawingml/2006/main">
          <a:r>
            <a:rPr lang="en-US" sz="1100" dirty="0" smtClean="0"/>
            <a:t>9.2%</a:t>
          </a:r>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8780" cy="453390"/>
          </a:xfrm>
          <a:prstGeom prst="rect">
            <a:avLst/>
          </a:prstGeom>
        </p:spPr>
        <p:txBody>
          <a:bodyPr vert="horz" lIns="90562" tIns="45281" rIns="90562" bIns="45281" rtlCol="0"/>
          <a:lstStyle>
            <a:lvl1pPr algn="l">
              <a:defRPr sz="1200"/>
            </a:lvl1pPr>
          </a:lstStyle>
          <a:p>
            <a:endParaRPr lang="en-US"/>
          </a:p>
        </p:txBody>
      </p:sp>
      <p:sp>
        <p:nvSpPr>
          <p:cNvPr id="3" name="Date Placeholder 2"/>
          <p:cNvSpPr>
            <a:spLocks noGrp="1"/>
          </p:cNvSpPr>
          <p:nvPr>
            <p:ph type="dt" idx="1"/>
          </p:nvPr>
        </p:nvSpPr>
        <p:spPr>
          <a:xfrm>
            <a:off x="3841451" y="0"/>
            <a:ext cx="2938780" cy="453390"/>
          </a:xfrm>
          <a:prstGeom prst="rect">
            <a:avLst/>
          </a:prstGeom>
        </p:spPr>
        <p:txBody>
          <a:bodyPr vert="horz" lIns="90562" tIns="45281" rIns="90562" bIns="45281" rtlCol="0"/>
          <a:lstStyle>
            <a:lvl1pPr algn="r">
              <a:defRPr sz="1200"/>
            </a:lvl1pPr>
          </a:lstStyle>
          <a:p>
            <a:fld id="{79CD4C2B-3621-4491-A397-A756741DA91B}" type="datetimeFigureOut">
              <a:rPr lang="en-US" smtClean="0"/>
              <a:t>3/2/2015</a:t>
            </a:fld>
            <a:endParaRPr lang="en-US"/>
          </a:p>
        </p:txBody>
      </p:sp>
      <p:sp>
        <p:nvSpPr>
          <p:cNvPr id="4" name="Slide Image Placeholder 3"/>
          <p:cNvSpPr>
            <a:spLocks noGrp="1" noRot="1" noChangeAspect="1"/>
          </p:cNvSpPr>
          <p:nvPr>
            <p:ph type="sldImg" idx="2"/>
          </p:nvPr>
        </p:nvSpPr>
        <p:spPr>
          <a:xfrm>
            <a:off x="1123950" y="679450"/>
            <a:ext cx="4533900" cy="3400425"/>
          </a:xfrm>
          <a:prstGeom prst="rect">
            <a:avLst/>
          </a:prstGeom>
          <a:noFill/>
          <a:ln w="12700">
            <a:solidFill>
              <a:prstClr val="black"/>
            </a:solidFill>
          </a:ln>
        </p:spPr>
        <p:txBody>
          <a:bodyPr vert="horz" lIns="90562" tIns="45281" rIns="90562" bIns="45281" rtlCol="0" anchor="ctr"/>
          <a:lstStyle/>
          <a:p>
            <a:endParaRPr lang="en-US"/>
          </a:p>
        </p:txBody>
      </p:sp>
      <p:sp>
        <p:nvSpPr>
          <p:cNvPr id="5" name="Notes Placeholder 4"/>
          <p:cNvSpPr>
            <a:spLocks noGrp="1"/>
          </p:cNvSpPr>
          <p:nvPr>
            <p:ph type="body" sz="quarter" idx="3"/>
          </p:nvPr>
        </p:nvSpPr>
        <p:spPr>
          <a:xfrm>
            <a:off x="678180" y="4307205"/>
            <a:ext cx="5425440" cy="4080510"/>
          </a:xfrm>
          <a:prstGeom prst="rect">
            <a:avLst/>
          </a:prstGeom>
        </p:spPr>
        <p:txBody>
          <a:bodyPr vert="horz" lIns="90562" tIns="45281" rIns="90562" bIns="4528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12836"/>
            <a:ext cx="2938780" cy="453390"/>
          </a:xfrm>
          <a:prstGeom prst="rect">
            <a:avLst/>
          </a:prstGeom>
        </p:spPr>
        <p:txBody>
          <a:bodyPr vert="horz" lIns="90562" tIns="45281" rIns="90562" bIns="45281" rtlCol="0" anchor="b"/>
          <a:lstStyle>
            <a:lvl1pPr algn="l">
              <a:defRPr sz="1200"/>
            </a:lvl1pPr>
          </a:lstStyle>
          <a:p>
            <a:endParaRPr lang="en-US"/>
          </a:p>
        </p:txBody>
      </p:sp>
      <p:sp>
        <p:nvSpPr>
          <p:cNvPr id="7" name="Slide Number Placeholder 6"/>
          <p:cNvSpPr>
            <a:spLocks noGrp="1"/>
          </p:cNvSpPr>
          <p:nvPr>
            <p:ph type="sldNum" sz="quarter" idx="5"/>
          </p:nvPr>
        </p:nvSpPr>
        <p:spPr>
          <a:xfrm>
            <a:off x="3841451" y="8612836"/>
            <a:ext cx="2938780" cy="453390"/>
          </a:xfrm>
          <a:prstGeom prst="rect">
            <a:avLst/>
          </a:prstGeom>
        </p:spPr>
        <p:txBody>
          <a:bodyPr vert="horz" lIns="90562" tIns="45281" rIns="90562" bIns="45281" rtlCol="0" anchor="b"/>
          <a:lstStyle>
            <a:lvl1pPr algn="r">
              <a:defRPr sz="1200"/>
            </a:lvl1pPr>
          </a:lstStyle>
          <a:p>
            <a:fld id="{E07CDD12-7947-46E6-B4C6-D54D8F9FE79D}" type="slidenum">
              <a:rPr lang="en-US" smtClean="0"/>
              <a:t>‹#›</a:t>
            </a:fld>
            <a:endParaRPr lang="en-US"/>
          </a:p>
        </p:txBody>
      </p:sp>
    </p:spTree>
    <p:extLst>
      <p:ext uri="{BB962C8B-B14F-4D97-AF65-F5344CB8AC3E}">
        <p14:creationId xmlns:p14="http://schemas.microsoft.com/office/powerpoint/2010/main" val="1573068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CDD12-7947-46E6-B4C6-D54D8F9FE79D}" type="slidenum">
              <a:rPr lang="en-US" smtClean="0"/>
              <a:t>1</a:t>
            </a:fld>
            <a:endParaRPr lang="en-US" dirty="0"/>
          </a:p>
        </p:txBody>
      </p:sp>
    </p:spTree>
    <p:extLst>
      <p:ext uri="{BB962C8B-B14F-4D97-AF65-F5344CB8AC3E}">
        <p14:creationId xmlns:p14="http://schemas.microsoft.com/office/powerpoint/2010/main" val="1569329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In 2013-</a:t>
            </a:r>
            <a:r>
              <a:rPr lang="en-US" baseline="0" dirty="0" smtClean="0"/>
              <a:t> </a:t>
            </a:r>
            <a:r>
              <a:rPr lang="en-US" dirty="0" smtClean="0"/>
              <a:t>859,169 Indians visited the United States. India ranked 12</a:t>
            </a:r>
            <a:r>
              <a:rPr lang="en-US" baseline="30000" dirty="0" smtClean="0"/>
              <a:t>th</a:t>
            </a:r>
            <a:r>
              <a:rPr lang="en-US" dirty="0" smtClean="0"/>
              <a:t> in arrivals and was an increase of 19%</a:t>
            </a:r>
          </a:p>
          <a:p>
            <a:pPr>
              <a:buFont typeface="Arial" pitchFamily="34" charset="0"/>
              <a:buChar char="•"/>
            </a:pPr>
            <a:r>
              <a:rPr lang="en-US" dirty="0" smtClean="0"/>
              <a:t>Figures for 2014</a:t>
            </a:r>
            <a:r>
              <a:rPr lang="en-US" baseline="0" dirty="0" smtClean="0"/>
              <a:t> from Jan-March indicate over 159,000 Indians visited the USA. A growth of 7%</a:t>
            </a:r>
            <a:endParaRPr lang="en-US" dirty="0"/>
          </a:p>
        </p:txBody>
      </p:sp>
      <p:sp>
        <p:nvSpPr>
          <p:cNvPr id="4" name="Slide Number Placeholder 3"/>
          <p:cNvSpPr>
            <a:spLocks noGrp="1"/>
          </p:cNvSpPr>
          <p:nvPr>
            <p:ph type="sldNum" sz="quarter" idx="10"/>
          </p:nvPr>
        </p:nvSpPr>
        <p:spPr/>
        <p:txBody>
          <a:bodyPr/>
          <a:lstStyle/>
          <a:p>
            <a:r>
              <a:rPr lang="en-US" smtClean="0"/>
              <a:t>Brand USA	                	</a:t>
            </a:r>
            <a:fld id="{82206CF7-0517-45B9-AD42-BC08EBF81D37}" type="datetime4">
              <a:rPr lang="en-US" smtClean="0"/>
              <a:pPr/>
              <a:t>March 2, 2015</a:t>
            </a:fld>
            <a:r>
              <a:rPr lang="en-US" smtClean="0"/>
              <a:t>                Template.</a:t>
            </a:r>
            <a:fld id="{2358CC3B-573F-4EDA-9046-FC8EA7EC99E7}" type="slidenum">
              <a:rPr lang="en-US" smtClean="0"/>
              <a:pPr/>
              <a:t>10</a:t>
            </a:fld>
            <a:endParaRPr lang="en-US" dirty="0"/>
          </a:p>
        </p:txBody>
      </p:sp>
    </p:spTree>
    <p:extLst>
      <p:ext uri="{BB962C8B-B14F-4D97-AF65-F5344CB8AC3E}">
        <p14:creationId xmlns:p14="http://schemas.microsoft.com/office/powerpoint/2010/main" val="2461688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Indian travelers spent over</a:t>
            </a:r>
            <a:r>
              <a:rPr lang="en-US" baseline="0" dirty="0" smtClean="0"/>
              <a:t> 5.6 billion dollars in the year ending 2013. India is in the top 10 markets of the USA</a:t>
            </a:r>
            <a:endParaRPr lang="en-US" dirty="0"/>
          </a:p>
        </p:txBody>
      </p:sp>
      <p:sp>
        <p:nvSpPr>
          <p:cNvPr id="4" name="Slide Number Placeholder 3"/>
          <p:cNvSpPr>
            <a:spLocks noGrp="1"/>
          </p:cNvSpPr>
          <p:nvPr>
            <p:ph type="sldNum" sz="quarter" idx="10"/>
          </p:nvPr>
        </p:nvSpPr>
        <p:spPr/>
        <p:txBody>
          <a:bodyPr/>
          <a:lstStyle/>
          <a:p>
            <a:r>
              <a:rPr lang="en-US" smtClean="0"/>
              <a:t>Brand USA	                	</a:t>
            </a:r>
            <a:fld id="{82206CF7-0517-45B9-AD42-BC08EBF81D37}" type="datetime4">
              <a:rPr lang="en-US" smtClean="0"/>
              <a:pPr/>
              <a:t>March 2, 2015</a:t>
            </a:fld>
            <a:r>
              <a:rPr lang="en-US" smtClean="0"/>
              <a:t>                Template.</a:t>
            </a:r>
            <a:fld id="{2358CC3B-573F-4EDA-9046-FC8EA7EC99E7}" type="slidenum">
              <a:rPr lang="en-US" smtClean="0"/>
              <a:pPr/>
              <a:t>11</a:t>
            </a:fld>
            <a:endParaRPr lang="en-US" dirty="0"/>
          </a:p>
        </p:txBody>
      </p:sp>
    </p:spTree>
    <p:extLst>
      <p:ext uri="{BB962C8B-B14F-4D97-AF65-F5344CB8AC3E}">
        <p14:creationId xmlns:p14="http://schemas.microsoft.com/office/powerpoint/2010/main" val="4216270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Indians like Australians are used to traveling long distances for holidays.  Air India</a:t>
            </a:r>
            <a:r>
              <a:rPr lang="en-US" baseline="0" dirty="0" smtClean="0"/>
              <a:t> and United offer Non-Stop Service from JFK/Newark and </a:t>
            </a:r>
            <a:r>
              <a:rPr lang="en-US" dirty="0" smtClean="0"/>
              <a:t> Because of the proximity of the Middle East it has become hub for the Indian market with major carriers growing in this region from all</a:t>
            </a:r>
            <a:r>
              <a:rPr lang="en-US" baseline="0" dirty="0" smtClean="0"/>
              <a:t> tier 1 and tier 2 cities in India</a:t>
            </a:r>
            <a:r>
              <a:rPr lang="en-US" dirty="0" smtClean="0"/>
              <a:t>.</a:t>
            </a:r>
            <a:endParaRPr lang="en-US" dirty="0"/>
          </a:p>
        </p:txBody>
      </p:sp>
      <p:sp>
        <p:nvSpPr>
          <p:cNvPr id="4" name="Slide Number Placeholder 3"/>
          <p:cNvSpPr>
            <a:spLocks noGrp="1"/>
          </p:cNvSpPr>
          <p:nvPr>
            <p:ph type="sldNum" sz="quarter" idx="10"/>
          </p:nvPr>
        </p:nvSpPr>
        <p:spPr/>
        <p:txBody>
          <a:bodyPr/>
          <a:lstStyle/>
          <a:p>
            <a:fld id="{E07CDD12-7947-46E6-B4C6-D54D8F9FE79D}" type="slidenum">
              <a:rPr lang="en-US" smtClean="0"/>
              <a:t>12</a:t>
            </a:fld>
            <a:endParaRPr lang="en-US"/>
          </a:p>
        </p:txBody>
      </p:sp>
    </p:spTree>
    <p:extLst>
      <p:ext uri="{BB962C8B-B14F-4D97-AF65-F5344CB8AC3E}">
        <p14:creationId xmlns:p14="http://schemas.microsoft.com/office/powerpoint/2010/main" val="3206057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two major US gateways for the Indian traveler are #1</a:t>
            </a:r>
            <a:r>
              <a:rPr lang="en-US" baseline="0" dirty="0" smtClean="0"/>
              <a:t> JFK and #2 SFO- </a:t>
            </a:r>
            <a:endParaRPr lang="en-US" dirty="0"/>
          </a:p>
        </p:txBody>
      </p:sp>
      <p:sp>
        <p:nvSpPr>
          <p:cNvPr id="4" name="Slide Number Placeholder 3"/>
          <p:cNvSpPr>
            <a:spLocks noGrp="1"/>
          </p:cNvSpPr>
          <p:nvPr>
            <p:ph type="sldNum" sz="quarter" idx="10"/>
          </p:nvPr>
        </p:nvSpPr>
        <p:spPr/>
        <p:txBody>
          <a:bodyPr/>
          <a:lstStyle/>
          <a:p>
            <a:fld id="{E07CDD12-7947-46E6-B4C6-D54D8F9FE79D}" type="slidenum">
              <a:rPr lang="en-US" smtClean="0"/>
              <a:t>13</a:t>
            </a:fld>
            <a:endParaRPr lang="en-US"/>
          </a:p>
        </p:txBody>
      </p:sp>
    </p:spTree>
    <p:extLst>
      <p:ext uri="{BB962C8B-B14F-4D97-AF65-F5344CB8AC3E}">
        <p14:creationId xmlns:p14="http://schemas.microsoft.com/office/powerpoint/2010/main" val="2816352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defTabSz="905622">
              <a:defRPr/>
            </a:pPr>
            <a:r>
              <a:rPr lang="en-SG" dirty="0">
                <a:cs typeface="Times New Roman" pitchFamily="18" charset="0"/>
              </a:rPr>
              <a:t>One of the leading source market for International students to the USA</a:t>
            </a:r>
          </a:p>
          <a:p>
            <a:endParaRPr lang="en-US" dirty="0" smtClean="0"/>
          </a:p>
          <a:p>
            <a:r>
              <a:rPr lang="en-US" dirty="0" smtClean="0"/>
              <a:t>Most Indians have some association to the US where</a:t>
            </a:r>
            <a:r>
              <a:rPr lang="en-US" baseline="0" dirty="0" smtClean="0"/>
              <a:t> they have member of their family or they have gone to school or have business ties.   Travel for the Indian market is not dependent on language (most Indians are multi lingual, speaking English, Hindi, and their own cultural dialect)</a:t>
            </a:r>
          </a:p>
          <a:p>
            <a:endParaRPr lang="en-US" baseline="0" dirty="0" smtClean="0"/>
          </a:p>
          <a:p>
            <a:r>
              <a:rPr lang="en-US" baseline="0" dirty="0" smtClean="0"/>
              <a:t>The USA ranks third in their destination mix of outbound tours, after more short haul markets like SE Asia or Europe.</a:t>
            </a:r>
          </a:p>
          <a:p>
            <a:r>
              <a:rPr lang="en-US" baseline="0" dirty="0" smtClean="0"/>
              <a:t>Family holidays (91%) ranked on top, followed by visits to family and friends (VFR), business/holiday and the honeymoon segment ranked highly.</a:t>
            </a:r>
          </a:p>
          <a:p>
            <a:endParaRPr lang="en-US" baseline="0" dirty="0" smtClean="0"/>
          </a:p>
          <a:p>
            <a:r>
              <a:rPr lang="en-US" baseline="0" dirty="0" smtClean="0"/>
              <a:t>Indian’s travel in small family groups that consist of 4 – 9 </a:t>
            </a:r>
            <a:r>
              <a:rPr lang="en-US" baseline="0" dirty="0" err="1" smtClean="0"/>
              <a:t>ppl</a:t>
            </a:r>
            <a:r>
              <a:rPr lang="en-US" baseline="0" dirty="0" smtClean="0"/>
              <a:t> and most popular travel periods are:</a:t>
            </a:r>
          </a:p>
          <a:p>
            <a:pPr>
              <a:buNone/>
            </a:pPr>
            <a:endParaRPr lang="en-US" dirty="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07CDD12-7947-46E6-B4C6-D54D8F9FE79D}" type="slidenum">
              <a:rPr lang="en-US" smtClean="0"/>
              <a:t>14</a:t>
            </a:fld>
            <a:endParaRPr lang="en-US"/>
          </a:p>
        </p:txBody>
      </p:sp>
    </p:spTree>
    <p:extLst>
      <p:ext uri="{BB962C8B-B14F-4D97-AF65-F5344CB8AC3E}">
        <p14:creationId xmlns:p14="http://schemas.microsoft.com/office/powerpoint/2010/main" val="1518557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sz="1400" b="1" dirty="0"/>
          </a:p>
          <a:p>
            <a:pPr eaLnBrk="1" hangingPunct="1">
              <a:buClr>
                <a:schemeClr val="accent1"/>
              </a:buClr>
            </a:pPr>
            <a:endParaRPr lang="en-SG" sz="1400" dirty="0">
              <a:cs typeface="Times New Roman" pitchFamily="18" charset="0"/>
            </a:endParaRPr>
          </a:p>
          <a:p>
            <a:pPr eaLnBrk="1" hangingPunct="1">
              <a:buClr>
                <a:schemeClr val="accent1"/>
              </a:buClr>
              <a:buFontTx/>
              <a:buNone/>
            </a:pPr>
            <a:r>
              <a:rPr lang="en-SG" sz="1400" dirty="0">
                <a:cs typeface="Times New Roman" pitchFamily="18" charset="0"/>
              </a:rPr>
              <a:t>Indian travellers are well informed, sophisticated and educated; looking for new destinations/activities and out of the ordinary experiences</a:t>
            </a:r>
          </a:p>
          <a:p>
            <a:pPr defTabSz="905622">
              <a:buClr>
                <a:schemeClr val="accent1"/>
              </a:buClr>
              <a:defRPr/>
            </a:pPr>
            <a:r>
              <a:rPr lang="en-SG" sz="1400" dirty="0">
                <a:cs typeface="Times New Roman" pitchFamily="18" charset="0"/>
              </a:rPr>
              <a:t>Growth in various travel segments specially FIT, Special Interest and MICE</a:t>
            </a:r>
          </a:p>
          <a:p>
            <a:pPr eaLnBrk="1" hangingPunct="1">
              <a:buClr>
                <a:schemeClr val="accent1"/>
              </a:buClr>
              <a:buFontTx/>
              <a:buNone/>
            </a:pPr>
            <a:endParaRPr lang="en-SG" sz="1400" dirty="0">
              <a:cs typeface="Times New Roman" pitchFamily="18" charset="0"/>
            </a:endParaRPr>
          </a:p>
          <a:p>
            <a:pPr>
              <a:buNone/>
            </a:pPr>
            <a:endParaRPr lang="en-US" sz="1400" b="1" dirty="0"/>
          </a:p>
          <a:p>
            <a:pPr>
              <a:buNone/>
            </a:pPr>
            <a:r>
              <a:rPr lang="en-US" sz="1400" b="1" dirty="0"/>
              <a:t>KEY MOTIVATORS:</a:t>
            </a:r>
            <a:endParaRPr lang="en-US" sz="1400" dirty="0"/>
          </a:p>
          <a:p>
            <a:pPr>
              <a:buNone/>
            </a:pPr>
            <a:r>
              <a:rPr lang="en-US" dirty="0"/>
              <a:t> </a:t>
            </a:r>
          </a:p>
          <a:p>
            <a:r>
              <a:rPr lang="en-US" dirty="0"/>
              <a:t>Leisure and sightseeing are key motivators for International holidays. Major activities preferred- </a:t>
            </a:r>
          </a:p>
          <a:p>
            <a:r>
              <a:rPr lang="en-US" dirty="0"/>
              <a:t>Sightseeing</a:t>
            </a:r>
          </a:p>
          <a:p>
            <a:r>
              <a:rPr lang="en-US" dirty="0"/>
              <a:t>Shopping</a:t>
            </a:r>
          </a:p>
          <a:p>
            <a:r>
              <a:rPr lang="en-US" dirty="0"/>
              <a:t>Food</a:t>
            </a:r>
          </a:p>
          <a:p>
            <a:r>
              <a:rPr lang="en-US" dirty="0"/>
              <a:t>Entertainment and night life</a:t>
            </a:r>
          </a:p>
          <a:p>
            <a:r>
              <a:rPr lang="en-US" dirty="0"/>
              <a:t> Adventure &amp; outdoor activities in high demand</a:t>
            </a:r>
          </a:p>
          <a:p>
            <a:endParaRPr lang="en-US" dirty="0"/>
          </a:p>
          <a:p>
            <a:pPr defTabSz="905622">
              <a:defRPr/>
            </a:pPr>
            <a:r>
              <a:rPr lang="en-US" altLang="zh-CN" dirty="0"/>
              <a:t>There is a new league of younger discerning </a:t>
            </a:r>
            <a:r>
              <a:rPr lang="en-US" altLang="zh-CN" dirty="0" err="1"/>
              <a:t>travellers</a:t>
            </a:r>
            <a:r>
              <a:rPr lang="en-US" altLang="zh-CN" dirty="0"/>
              <a:t>, who appreciate art and art galleries, musical concerts, designers and local fashion.</a:t>
            </a:r>
            <a:endParaRPr lang="en-US" dirty="0" smtClean="0"/>
          </a:p>
          <a:p>
            <a:endParaRPr lang="en-US" dirty="0"/>
          </a:p>
          <a:p>
            <a:endParaRPr lang="en-US" dirty="0"/>
          </a:p>
          <a:p>
            <a:r>
              <a:rPr lang="en-US" dirty="0"/>
              <a:t>Indian consumers much like their Chinese counterparts look for deals at every economic level.  It is also good to know that the Indian market is the 6</a:t>
            </a:r>
            <a:r>
              <a:rPr lang="en-US" baseline="30000" dirty="0"/>
              <a:t>th</a:t>
            </a:r>
            <a:r>
              <a:rPr lang="en-US" dirty="0"/>
              <a:t> largest for spending on hotels </a:t>
            </a:r>
            <a:r>
              <a:rPr lang="en-US" dirty="0" smtClean="0"/>
              <a:t>, ahead </a:t>
            </a:r>
            <a:r>
              <a:rPr lang="en-US" dirty="0"/>
              <a:t>of travelers from the UK, France, Germany and even Singapore (Hotel Price Index by Hotels.com)</a:t>
            </a:r>
          </a:p>
          <a:p>
            <a:endParaRPr lang="en-US" dirty="0"/>
          </a:p>
          <a:p>
            <a:r>
              <a:rPr lang="en-US" dirty="0"/>
              <a:t>Also don’t shy away from VFR, as that sort of travel from India is becoming more of an opportunity due to their changing profile.  There was  a time when Indians went overseas and only stayed with family members, now this is changing and they end up more of the time traveling on their own using a number of tourism products.</a:t>
            </a:r>
          </a:p>
        </p:txBody>
      </p:sp>
      <p:sp>
        <p:nvSpPr>
          <p:cNvPr id="4" name="Slide Number Placeholder 3"/>
          <p:cNvSpPr>
            <a:spLocks noGrp="1"/>
          </p:cNvSpPr>
          <p:nvPr>
            <p:ph type="sldNum" sz="quarter" idx="10"/>
          </p:nvPr>
        </p:nvSpPr>
        <p:spPr/>
        <p:txBody>
          <a:bodyPr/>
          <a:lstStyle/>
          <a:p>
            <a:fld id="{E07CDD12-7947-46E6-B4C6-D54D8F9FE79D}" type="slidenum">
              <a:rPr lang="en-US" smtClean="0"/>
              <a:t>15</a:t>
            </a:fld>
            <a:endParaRPr lang="en-US"/>
          </a:p>
        </p:txBody>
      </p:sp>
    </p:spTree>
    <p:extLst>
      <p:ext uri="{BB962C8B-B14F-4D97-AF65-F5344CB8AC3E}">
        <p14:creationId xmlns:p14="http://schemas.microsoft.com/office/powerpoint/2010/main" val="4044704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39608" indent="-339608" algn="just" defTabSz="452811">
              <a:spcBef>
                <a:spcPct val="20000"/>
              </a:spcBef>
              <a:buSzPct val="100000"/>
              <a:buFont typeface="Arial"/>
              <a:buChar char="•"/>
              <a:defRPr/>
            </a:pPr>
            <a:r>
              <a:rPr lang="en-US" altLang="zh-CN" sz="1600" dirty="0"/>
              <a:t>The New Age Indian </a:t>
            </a:r>
            <a:r>
              <a:rPr lang="en-US" altLang="zh-CN" sz="1600" dirty="0" smtClean="0"/>
              <a:t>traveler </a:t>
            </a:r>
            <a:r>
              <a:rPr lang="en-US" altLang="zh-CN" sz="1600" dirty="0"/>
              <a:t>dislikes tight schedules; prefers booking hotels, flights, tours on their own</a:t>
            </a:r>
          </a:p>
          <a:p>
            <a:pPr marL="339608" indent="-339608" algn="just" defTabSz="452811">
              <a:spcBef>
                <a:spcPct val="20000"/>
              </a:spcBef>
              <a:buSzPct val="100000"/>
              <a:buFont typeface="Arial"/>
              <a:buChar char="•"/>
              <a:defRPr/>
            </a:pPr>
            <a:r>
              <a:rPr lang="en-US" altLang="zh-CN" sz="1600" dirty="0"/>
              <a:t>There is a significant disconnect between travel trades’ preparedness to handle customer preferences esp. for new generation </a:t>
            </a:r>
            <a:r>
              <a:rPr lang="en-US" altLang="zh-CN" sz="1600" dirty="0" err="1"/>
              <a:t>travellers</a:t>
            </a:r>
            <a:r>
              <a:rPr lang="en-US" altLang="zh-CN" sz="1600" dirty="0"/>
              <a:t> using latest technologies. </a:t>
            </a:r>
          </a:p>
          <a:p>
            <a:pPr marL="792419" lvl="2" indent="-339608" algn="just" defTabSz="452811">
              <a:spcBef>
                <a:spcPct val="20000"/>
              </a:spcBef>
              <a:buSzPct val="100000"/>
              <a:buFont typeface="Wingdings" pitchFamily="2" charset="2"/>
              <a:buChar char="§"/>
              <a:defRPr/>
            </a:pPr>
            <a:r>
              <a:rPr lang="en-US" altLang="zh-CN" sz="1600" dirty="0" smtClean="0"/>
              <a:t>Travel websites </a:t>
            </a:r>
            <a:r>
              <a:rPr lang="en-US" altLang="zh-CN" sz="1600" dirty="0"/>
              <a:t>and social media rank much higher as travel influencers for consumers while the travel industry feels that their advertising and recommendation create maximum impact. </a:t>
            </a:r>
          </a:p>
          <a:p>
            <a:pPr marL="792419" lvl="2" indent="-339608" algn="just" defTabSz="452811">
              <a:spcBef>
                <a:spcPct val="20000"/>
              </a:spcBef>
              <a:buSzPct val="100000"/>
              <a:buFont typeface="Wingdings" pitchFamily="2" charset="2"/>
              <a:buChar char="§"/>
              <a:defRPr/>
            </a:pPr>
            <a:r>
              <a:rPr lang="en-US" altLang="zh-CN" sz="1600" dirty="0"/>
              <a:t>There is growing preference for free &amp; easy itinerary &amp; non-guided tours vis-à-vis fixed departure group tours;</a:t>
            </a:r>
          </a:p>
          <a:p>
            <a:pPr marL="792419" lvl="2" indent="-339608" algn="just" defTabSz="452811">
              <a:spcBef>
                <a:spcPct val="20000"/>
              </a:spcBef>
              <a:buSzPct val="100000"/>
              <a:buFont typeface="Wingdings" pitchFamily="2" charset="2"/>
              <a:buChar char="§"/>
              <a:defRPr/>
            </a:pPr>
            <a:r>
              <a:rPr lang="en-US" altLang="zh-CN" sz="1600" dirty="0"/>
              <a:t>Intention to travel beyond summer holidays </a:t>
            </a:r>
          </a:p>
          <a:p>
            <a:pPr marL="792419" lvl="2" indent="-339608" algn="just" defTabSz="452811">
              <a:spcBef>
                <a:spcPct val="20000"/>
              </a:spcBef>
              <a:buSzPct val="100000"/>
              <a:buFont typeface="Wingdings" pitchFamily="2" charset="2"/>
              <a:buChar char="§"/>
              <a:defRPr/>
            </a:pPr>
            <a:r>
              <a:rPr lang="en-US" altLang="zh-CN" sz="1600" dirty="0"/>
              <a:t>Willingness to extend the duration of a holiday, spend more, explore countryside, local art &amp; culture and cuisine</a:t>
            </a:r>
          </a:p>
          <a:p>
            <a:pPr marL="792419" lvl="2" indent="-339608" algn="just" defTabSz="452811">
              <a:spcBef>
                <a:spcPct val="20000"/>
              </a:spcBef>
              <a:buSzPct val="100000"/>
              <a:buFont typeface="Wingdings" pitchFamily="2" charset="2"/>
              <a:buChar char="§"/>
              <a:defRPr/>
            </a:pPr>
            <a:r>
              <a:rPr lang="en-US" altLang="zh-CN" sz="1600" dirty="0"/>
              <a:t>The younger generation is also looking for adventure sports and driving holidays – not just traditional sightseeing, shopping and theme parks. </a:t>
            </a:r>
          </a:p>
          <a:p>
            <a:endParaRPr lang="en-US" dirty="0"/>
          </a:p>
        </p:txBody>
      </p:sp>
      <p:sp>
        <p:nvSpPr>
          <p:cNvPr id="4" name="Slide Number Placeholder 3"/>
          <p:cNvSpPr>
            <a:spLocks noGrp="1"/>
          </p:cNvSpPr>
          <p:nvPr>
            <p:ph type="sldNum" sz="quarter" idx="10"/>
          </p:nvPr>
        </p:nvSpPr>
        <p:spPr/>
        <p:txBody>
          <a:bodyPr/>
          <a:lstStyle/>
          <a:p>
            <a:fld id="{E07CDD12-7947-46E6-B4C6-D54D8F9FE79D}" type="slidenum">
              <a:rPr lang="en-US" smtClean="0"/>
              <a:t>16</a:t>
            </a:fld>
            <a:endParaRPr lang="en-US"/>
          </a:p>
        </p:txBody>
      </p:sp>
    </p:spTree>
    <p:extLst>
      <p:ext uri="{BB962C8B-B14F-4D97-AF65-F5344CB8AC3E}">
        <p14:creationId xmlns:p14="http://schemas.microsoft.com/office/powerpoint/2010/main" val="1468118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distribution of travel product</a:t>
            </a:r>
            <a:r>
              <a:rPr lang="en-US" baseline="0" dirty="0" smtClean="0"/>
              <a:t> from India is fragmented and predominantly retailer based; large agencies only represent less than 10% of the outbound business from India.  Most in the hands of the smaller retailer</a:t>
            </a:r>
          </a:p>
          <a:p>
            <a:r>
              <a:rPr lang="en-US" baseline="0" dirty="0" smtClean="0"/>
              <a:t>;</a:t>
            </a:r>
          </a:p>
          <a:p>
            <a:pPr marL="339608" indent="-339608" algn="just" defTabSz="452811">
              <a:spcBef>
                <a:spcPct val="20000"/>
              </a:spcBef>
              <a:buSzPct val="100000"/>
              <a:buFont typeface="Arial"/>
              <a:buChar char="•"/>
              <a:defRPr/>
            </a:pPr>
            <a:r>
              <a:rPr lang="en-US" altLang="zh-CN" dirty="0"/>
              <a:t>Unorganized Sector- no trade licenses required.</a:t>
            </a:r>
          </a:p>
          <a:p>
            <a:pPr marL="339608" indent="-339608" algn="just" defTabSz="452811">
              <a:spcBef>
                <a:spcPct val="20000"/>
              </a:spcBef>
              <a:buSzPct val="100000"/>
              <a:buFont typeface="Arial"/>
              <a:buChar char="•"/>
              <a:defRPr/>
            </a:pPr>
            <a:r>
              <a:rPr lang="en-US" altLang="zh-TW" dirty="0"/>
              <a:t>Wholesalers who operate as retailers: 15/20 all India (Including Online Travel Agencies)</a:t>
            </a:r>
          </a:p>
          <a:p>
            <a:pPr marL="339608" indent="-339608" algn="just" defTabSz="452811">
              <a:spcBef>
                <a:spcPct val="20000"/>
              </a:spcBef>
              <a:buSzPct val="100000"/>
              <a:buFont typeface="Arial"/>
              <a:buChar char="•"/>
              <a:defRPr/>
            </a:pPr>
            <a:r>
              <a:rPr lang="en-US" altLang="zh-TW" dirty="0"/>
              <a:t>Tour Operators: 50/60 all India</a:t>
            </a:r>
          </a:p>
          <a:p>
            <a:pPr marL="339608" indent="-339608" algn="just" defTabSz="452811">
              <a:spcBef>
                <a:spcPct val="20000"/>
              </a:spcBef>
              <a:buSzPct val="100000"/>
              <a:buFont typeface="Arial"/>
              <a:buChar char="•"/>
              <a:defRPr/>
            </a:pPr>
            <a:r>
              <a:rPr lang="en-US" altLang="zh-TW" dirty="0"/>
              <a:t>Retail Agents: Over 3,000</a:t>
            </a:r>
            <a:endParaRPr lang="en-US" altLang="zh-CN" dirty="0"/>
          </a:p>
          <a:p>
            <a:endParaRPr lang="en-US" baseline="0" dirty="0" smtClean="0"/>
          </a:p>
          <a:p>
            <a:endParaRPr lang="en-US" baseline="0" dirty="0" smtClean="0"/>
          </a:p>
          <a:p>
            <a:pPr marL="339608" indent="-339608" algn="just" defTabSz="452811">
              <a:spcBef>
                <a:spcPct val="20000"/>
              </a:spcBef>
              <a:buFont typeface="Arial"/>
              <a:buChar char="•"/>
            </a:pPr>
            <a:r>
              <a:rPr lang="en-US" altLang="zh-CN" dirty="0"/>
              <a:t>FIT Travel is showing the highest growth with a growing demand for niche products – off the beaten track locations, outdoors and other unique visits and activities.</a:t>
            </a:r>
          </a:p>
          <a:p>
            <a:pPr marL="339608" indent="-339608" algn="just" defTabSz="452811">
              <a:spcBef>
                <a:spcPct val="20000"/>
              </a:spcBef>
              <a:buFont typeface="Arial"/>
              <a:buChar char="•"/>
            </a:pPr>
            <a:r>
              <a:rPr lang="en-US" altLang="zh-CN" dirty="0"/>
              <a:t>With the largest population of young people in the world with more than </a:t>
            </a:r>
            <a:r>
              <a:rPr lang="en-US" altLang="zh-CN" dirty="0" smtClean="0"/>
              <a:t>650 </a:t>
            </a:r>
            <a:r>
              <a:rPr lang="en-US" altLang="zh-CN" dirty="0"/>
              <a:t>million under </a:t>
            </a:r>
            <a:r>
              <a:rPr lang="en-US" altLang="zh-CN" dirty="0" smtClean="0"/>
              <a:t>35and 500 million Indians under the age of 25 , </a:t>
            </a:r>
            <a:r>
              <a:rPr lang="en-US" altLang="zh-CN" dirty="0"/>
              <a:t>nightlife &amp; theme park tourism is extremely popular.</a:t>
            </a:r>
          </a:p>
          <a:p>
            <a:endParaRPr lang="en-US" baseline="0" dirty="0" smtClean="0"/>
          </a:p>
          <a:p>
            <a:r>
              <a:rPr lang="en-US" baseline="0" dirty="0" smtClean="0"/>
              <a:t>Major agencies in market are Thomas Cook, Cox &amp; Kings, TUI, </a:t>
            </a:r>
            <a:r>
              <a:rPr lang="en-US" baseline="0" dirty="0" err="1" smtClean="0"/>
              <a:t>Kuoni</a:t>
            </a:r>
            <a:r>
              <a:rPr lang="en-US" baseline="0" dirty="0" smtClean="0"/>
              <a:t>, SOTC, Make my Trip, India’s version of Expedia.  Corporate offices are based in Mumbai and Delhi.</a:t>
            </a:r>
          </a:p>
          <a:p>
            <a:endParaRPr lang="en-US" baseline="0" dirty="0" smtClean="0"/>
          </a:p>
          <a:p>
            <a:r>
              <a:rPr lang="en-US" baseline="0" dirty="0" smtClean="0"/>
              <a:t>In India the Big Three Operators- Thomas Cook, SOTC/</a:t>
            </a:r>
            <a:r>
              <a:rPr lang="en-US" baseline="0" dirty="0" err="1" smtClean="0"/>
              <a:t>Kuoni</a:t>
            </a:r>
            <a:r>
              <a:rPr lang="en-US" baseline="0" dirty="0" smtClean="0"/>
              <a:t> and Cox &amp; Kings </a:t>
            </a:r>
          </a:p>
          <a:p>
            <a:pPr marL="169804" indent="-169804">
              <a:buFont typeface="Arial" panose="020B0604020202020204" pitchFamily="34" charset="0"/>
              <a:buChar char="•"/>
            </a:pPr>
            <a:r>
              <a:rPr lang="en-US" baseline="0" dirty="0" smtClean="0"/>
              <a:t>Act as wholesalers and retailers</a:t>
            </a:r>
          </a:p>
          <a:p>
            <a:pPr marL="169804" indent="-169804">
              <a:buFont typeface="Arial" panose="020B0604020202020204" pitchFamily="34" charset="0"/>
              <a:buChar char="•"/>
            </a:pPr>
            <a:r>
              <a:rPr lang="en-US" baseline="0" dirty="0" smtClean="0"/>
              <a:t>Cater to all markets</a:t>
            </a:r>
          </a:p>
          <a:p>
            <a:pPr marL="169804" indent="-169804">
              <a:buFont typeface="Arial" panose="020B0604020202020204" pitchFamily="34" charset="0"/>
              <a:buChar char="•"/>
            </a:pPr>
            <a:r>
              <a:rPr lang="en-US" baseline="0" dirty="0" smtClean="0"/>
              <a:t>Have mass market itineraries</a:t>
            </a:r>
          </a:p>
          <a:p>
            <a:pPr marL="169804" indent="-169804">
              <a:buFont typeface="Arial" panose="020B0604020202020204" pitchFamily="34" charset="0"/>
              <a:buChar char="•"/>
            </a:pPr>
            <a:r>
              <a:rPr lang="en-US" baseline="0" dirty="0" smtClean="0"/>
              <a:t>Big marketing </a:t>
            </a:r>
            <a:r>
              <a:rPr lang="en-US" baseline="0" dirty="0" err="1" smtClean="0"/>
              <a:t>bugets</a:t>
            </a:r>
            <a:endParaRPr lang="en-US" baseline="0" dirty="0" smtClean="0"/>
          </a:p>
          <a:p>
            <a:pPr marL="169804" indent="-169804">
              <a:buFont typeface="Arial" panose="020B0604020202020204" pitchFamily="34" charset="0"/>
              <a:buChar char="•"/>
            </a:pPr>
            <a:r>
              <a:rPr lang="en-US" baseline="0" dirty="0" smtClean="0"/>
              <a:t>Promote and sell all major global destinations</a:t>
            </a:r>
          </a:p>
          <a:p>
            <a:pPr marL="169804" indent="-169804">
              <a:buFont typeface="Arial" panose="020B0604020202020204" pitchFamily="34" charset="0"/>
              <a:buChar char="•"/>
            </a:pPr>
            <a:endParaRPr lang="en-US" baseline="0" dirty="0" smtClean="0"/>
          </a:p>
          <a:p>
            <a:pPr marL="169804" indent="-169804">
              <a:buFont typeface="Arial" panose="020B0604020202020204" pitchFamily="34" charset="0"/>
              <a:buChar char="•"/>
            </a:pPr>
            <a:r>
              <a:rPr lang="en-US" baseline="0" dirty="0" smtClean="0"/>
              <a:t>.</a:t>
            </a:r>
          </a:p>
          <a:p>
            <a:pPr marL="169804" indent="-169804">
              <a:buFont typeface="Arial" panose="020B0604020202020204" pitchFamily="34" charset="0"/>
              <a:buChar char="•"/>
            </a:pPr>
            <a:endParaRPr lang="en-US" baseline="0" dirty="0" smtClean="0"/>
          </a:p>
          <a:p>
            <a:pPr marL="169804" indent="-169804">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E07CDD12-7947-46E6-B4C6-D54D8F9FE79D}" type="slidenum">
              <a:rPr lang="en-US" smtClean="0"/>
              <a:t>17</a:t>
            </a:fld>
            <a:endParaRPr lang="en-US"/>
          </a:p>
        </p:txBody>
      </p:sp>
    </p:spTree>
    <p:extLst>
      <p:ext uri="{BB962C8B-B14F-4D97-AF65-F5344CB8AC3E}">
        <p14:creationId xmlns:p14="http://schemas.microsoft.com/office/powerpoint/2010/main" val="3374167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39608" indent="-339608" algn="just" defTabSz="452811">
              <a:spcBef>
                <a:spcPct val="20000"/>
              </a:spcBef>
              <a:buSzPct val="100000"/>
              <a:buFont typeface="Arial"/>
              <a:buChar char="•"/>
              <a:defRPr/>
            </a:pPr>
            <a:r>
              <a:rPr lang="en-US" altLang="zh-CN" sz="1600" dirty="0"/>
              <a:t>India </a:t>
            </a:r>
            <a:r>
              <a:rPr lang="en-US" altLang="zh-CN" sz="1600" dirty="0" smtClean="0"/>
              <a:t>– is one of the </a:t>
            </a:r>
            <a:r>
              <a:rPr lang="en-US" altLang="zh-CN" sz="1600" dirty="0"/>
              <a:t>fastest growing </a:t>
            </a:r>
            <a:r>
              <a:rPr lang="en-US" altLang="zh-CN" sz="1600" dirty="0" smtClean="0"/>
              <a:t>with online </a:t>
            </a:r>
            <a:r>
              <a:rPr lang="en-US" altLang="zh-CN" sz="1600" dirty="0"/>
              <a:t>travel sales market between 2011 &amp; 2016 - with a compound annual growth rate of 30.6%. </a:t>
            </a:r>
          </a:p>
          <a:p>
            <a:pPr marL="339608" indent="-339608" algn="just" defTabSz="452811">
              <a:spcBef>
                <a:spcPct val="20000"/>
              </a:spcBef>
              <a:buSzPct val="100000"/>
              <a:buFont typeface="Arial"/>
              <a:buChar char="•"/>
              <a:defRPr/>
            </a:pPr>
            <a:r>
              <a:rPr lang="en-US" altLang="zh-CN" sz="1600" dirty="0"/>
              <a:t>Travel Search Trends [Source: Google India]:</a:t>
            </a:r>
          </a:p>
          <a:p>
            <a:pPr marL="792419" lvl="2" indent="-339608" algn="just" defTabSz="452811">
              <a:spcBef>
                <a:spcPct val="20000"/>
              </a:spcBef>
              <a:buSzPct val="100000"/>
              <a:buFont typeface="Wingdings" pitchFamily="2" charset="2"/>
              <a:buChar char="§"/>
              <a:defRPr/>
            </a:pPr>
            <a:r>
              <a:rPr lang="en-US" altLang="zh-CN" sz="1600" dirty="0"/>
              <a:t>40% Research online Buy Offline</a:t>
            </a:r>
          </a:p>
          <a:p>
            <a:pPr marL="792419" lvl="2" indent="-339608" algn="just" defTabSz="452811">
              <a:spcBef>
                <a:spcPct val="20000"/>
              </a:spcBef>
              <a:buSzPct val="100000"/>
              <a:buFont typeface="Wingdings" pitchFamily="2" charset="2"/>
              <a:buChar char="§"/>
              <a:defRPr/>
            </a:pPr>
            <a:r>
              <a:rPr lang="en-US" altLang="zh-CN" sz="1600" dirty="0"/>
              <a:t>29% Research and Buy Online </a:t>
            </a:r>
          </a:p>
          <a:p>
            <a:pPr marL="792419" lvl="2" indent="-339608" algn="just" defTabSz="452811">
              <a:spcBef>
                <a:spcPct val="20000"/>
              </a:spcBef>
              <a:buSzPct val="100000"/>
              <a:buFont typeface="Wingdings" pitchFamily="2" charset="2"/>
              <a:buChar char="§"/>
              <a:defRPr/>
            </a:pPr>
            <a:r>
              <a:rPr lang="en-US" altLang="zh-CN" sz="1600" dirty="0"/>
              <a:t>50% search were for hotels followed by Air Travel queries (27%), Holidays (10%), Bus &amp; Rail (7.42%) and Car rentals (1.97%) </a:t>
            </a:r>
          </a:p>
          <a:p>
            <a:pPr marL="339608" indent="-339608" algn="just" defTabSz="452811">
              <a:spcBef>
                <a:spcPct val="20000"/>
              </a:spcBef>
              <a:buSzPct val="100000"/>
              <a:buFont typeface="Arial"/>
              <a:buChar char="•"/>
              <a:defRPr/>
            </a:pPr>
            <a:r>
              <a:rPr lang="en-US" altLang="zh-CN" sz="1600" dirty="0"/>
              <a:t>Online portals  offer a range special hotel rates, airlines and joint promotions with tourism boards. </a:t>
            </a:r>
          </a:p>
          <a:p>
            <a:pPr marL="339608" indent="-339608" algn="just" defTabSz="452811">
              <a:spcBef>
                <a:spcPct val="20000"/>
              </a:spcBef>
              <a:buSzPct val="100000"/>
              <a:buFont typeface="Arial"/>
              <a:buChar char="•"/>
              <a:defRPr/>
            </a:pPr>
            <a:r>
              <a:rPr lang="en-US" altLang="zh-CN" sz="1600" dirty="0">
                <a:solidFill>
                  <a:srgbClr val="000000"/>
                </a:solidFill>
              </a:rPr>
              <a:t>IE-commerce growth mainly driven by online travel industry (share of travel is over 80%)  [Source: IAMAI]</a:t>
            </a:r>
          </a:p>
          <a:p>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18</a:t>
            </a:fld>
            <a:endParaRPr lang="en-US" dirty="0"/>
          </a:p>
        </p:txBody>
      </p:sp>
    </p:spTree>
    <p:extLst>
      <p:ext uri="{BB962C8B-B14F-4D97-AF65-F5344CB8AC3E}">
        <p14:creationId xmlns:p14="http://schemas.microsoft.com/office/powerpoint/2010/main" val="1180568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dirty="0"/>
              <a:t>KEY CONSUMER TRENDS IN INDIA</a:t>
            </a:r>
            <a:r>
              <a:rPr lang="en-US" dirty="0"/>
              <a:t>:</a:t>
            </a:r>
          </a:p>
          <a:p>
            <a:pPr>
              <a:buNone/>
            </a:pPr>
            <a:r>
              <a:rPr lang="en-US" dirty="0"/>
              <a:t> </a:t>
            </a:r>
          </a:p>
          <a:p>
            <a:pPr lvl="0">
              <a:buNone/>
            </a:pPr>
            <a:r>
              <a:rPr lang="en-US" dirty="0"/>
              <a:t>The changing profile of the Indian traveler offers great opportunity- the Indian outbound traveler is well informed, sophisticated &amp; educated.</a:t>
            </a:r>
            <a:br>
              <a:rPr lang="en-US" dirty="0"/>
            </a:br>
            <a:endParaRPr lang="en-US" dirty="0" smtClean="0"/>
          </a:p>
          <a:p>
            <a:pPr lvl="0">
              <a:buNone/>
            </a:pPr>
            <a:r>
              <a:rPr lang="en-US" dirty="0" smtClean="0"/>
              <a:t>India Visas are good for 10 years for</a:t>
            </a:r>
            <a:r>
              <a:rPr lang="en-US" baseline="0" dirty="0" smtClean="0"/>
              <a:t> leisure travelers</a:t>
            </a:r>
            <a:endParaRPr lang="en-US" dirty="0"/>
          </a:p>
          <a:p>
            <a:pPr marL="169804" indent="-169804">
              <a:buFont typeface="Arial" panose="020B0604020202020204" pitchFamily="34" charset="0"/>
              <a:buChar char="•"/>
            </a:pPr>
            <a:endParaRPr lang="en-US" dirty="0" smtClean="0"/>
          </a:p>
          <a:p>
            <a:pPr marL="169804" indent="-169804">
              <a:buFont typeface="Arial" panose="020B0604020202020204" pitchFamily="34" charset="0"/>
              <a:buChar char="•"/>
            </a:pPr>
            <a:r>
              <a:rPr lang="en-US" dirty="0" smtClean="0"/>
              <a:t>Credit </a:t>
            </a:r>
            <a:r>
              <a:rPr lang="en-US" dirty="0"/>
              <a:t>Card usage gaining popularity</a:t>
            </a:r>
          </a:p>
          <a:p>
            <a:r>
              <a:rPr lang="en-US" dirty="0"/>
              <a:t> </a:t>
            </a:r>
          </a:p>
          <a:p>
            <a:pPr marL="169804" indent="-169804">
              <a:buFont typeface="Arial" panose="020B0604020202020204" pitchFamily="34" charset="0"/>
              <a:buChar char="•"/>
            </a:pPr>
            <a:r>
              <a:rPr lang="en-US" dirty="0"/>
              <a:t>All travel segments growing specially FIT, Special Interest and MICE.</a:t>
            </a:r>
            <a:br>
              <a:rPr lang="en-US" dirty="0"/>
            </a:br>
            <a:endParaRPr lang="en-US" dirty="0"/>
          </a:p>
          <a:p>
            <a:pPr marL="169804" indent="-169804">
              <a:buFont typeface="Arial" panose="020B0604020202020204" pitchFamily="34" charset="0"/>
              <a:buChar char="•"/>
            </a:pPr>
            <a:r>
              <a:rPr lang="en-US" dirty="0"/>
              <a:t>VFR creating opportunities and sustained volumes</a:t>
            </a:r>
            <a:br>
              <a:rPr lang="en-US" dirty="0"/>
            </a:br>
            <a:endParaRPr lang="en-US" dirty="0"/>
          </a:p>
          <a:p>
            <a:pPr marL="169804" indent="-169804">
              <a:buFont typeface="Arial" panose="020B0604020202020204" pitchFamily="34" charset="0"/>
              <a:buChar char="•"/>
            </a:pPr>
            <a:r>
              <a:rPr lang="en-US" dirty="0"/>
              <a:t>Online – an important source for information</a:t>
            </a:r>
          </a:p>
          <a:p>
            <a:pPr marL="169804" indent="-169804">
              <a:buFont typeface="Arial" panose="020B0604020202020204" pitchFamily="34" charset="0"/>
              <a:buChar char="•"/>
            </a:pPr>
            <a:endParaRPr lang="en-US" dirty="0"/>
          </a:p>
          <a:p>
            <a:endParaRPr lang="en-US" dirty="0" smtClean="0"/>
          </a:p>
          <a:p>
            <a:pPr>
              <a:buNone/>
            </a:pPr>
            <a:endParaRPr lang="en-US" dirty="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07CDD12-7947-46E6-B4C6-D54D8F9FE79D}" type="slidenum">
              <a:rPr lang="en-US" smtClean="0"/>
              <a:t>19</a:t>
            </a:fld>
            <a:endParaRPr lang="en-US" dirty="0"/>
          </a:p>
        </p:txBody>
      </p:sp>
    </p:spTree>
    <p:extLst>
      <p:ext uri="{BB962C8B-B14F-4D97-AF65-F5344CB8AC3E}">
        <p14:creationId xmlns:p14="http://schemas.microsoft.com/office/powerpoint/2010/main" val="1074716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04" indent="-169804">
              <a:buFont typeface="Arial" panose="020B0604020202020204" pitchFamily="34" charset="0"/>
              <a:buChar char="•"/>
            </a:pPr>
            <a:r>
              <a:rPr lang="en-US" dirty="0" smtClean="0"/>
              <a:t>ALREADY</a:t>
            </a:r>
            <a:r>
              <a:rPr lang="en-US" baseline="0" dirty="0" smtClean="0"/>
              <a:t> THERE IS A </a:t>
            </a:r>
            <a:r>
              <a:rPr lang="en-US" dirty="0" smtClean="0"/>
              <a:t>GLOBAL SHIFT IN ECONOMIC POWER</a:t>
            </a:r>
          </a:p>
          <a:p>
            <a:pPr marL="169804" indent="-169804">
              <a:buFont typeface="Arial" panose="020B0604020202020204" pitchFamily="34" charset="0"/>
              <a:buChar char="•"/>
            </a:pPr>
            <a:endParaRPr lang="en-US" dirty="0" smtClean="0"/>
          </a:p>
          <a:p>
            <a:pPr marL="169804" indent="-169804">
              <a:buFont typeface="Arial" panose="020B0604020202020204" pitchFamily="34" charset="0"/>
              <a:buChar char="•"/>
            </a:pPr>
            <a:r>
              <a:rPr lang="en-US" dirty="0" smtClean="0"/>
              <a:t>EMERGING MARKETS WILL RISE IN IMPORTANCE BOTH ECONOMICALLY AND POLITICALLY AS WEALTH STARTS TO SHIFT</a:t>
            </a:r>
          </a:p>
          <a:p>
            <a:pPr marL="169804" indent="-169804">
              <a:buFont typeface="Arial" panose="020B0604020202020204" pitchFamily="34" charset="0"/>
              <a:buChar char="•"/>
            </a:pPr>
            <a:endParaRPr lang="en-US" dirty="0" smtClean="0"/>
          </a:p>
          <a:p>
            <a:pPr marL="169804" indent="-169804">
              <a:buFont typeface="Arial" panose="020B0604020202020204" pitchFamily="34" charset="0"/>
              <a:buChar char="•"/>
            </a:pPr>
            <a:r>
              <a:rPr lang="en-US" dirty="0" smtClean="0"/>
              <a:t>VOLUME AND VALUE GAINS WILL BE SOUGHT THROUGH BOTH THE EMERGING MARKETS AND DEVELOPED MARKETS OVER THE LONG TERM, CURRENTLY HOWEVER, VALUE IS STILL GOING TO BE FOUND IN DEVELOPED NORTH AMERICAN AND WESTERN EUROPEAN COUNTRIES</a:t>
            </a:r>
          </a:p>
          <a:p>
            <a:pPr marL="169804" indent="-169804">
              <a:buFont typeface="Arial" panose="020B0604020202020204" pitchFamily="34" charset="0"/>
              <a:buChar char="•"/>
            </a:pPr>
            <a:endParaRPr lang="en-US" dirty="0" smtClean="0"/>
          </a:p>
          <a:p>
            <a:pPr marL="169804" indent="-169804">
              <a:buFont typeface="Arial" panose="020B0604020202020204" pitchFamily="34" charset="0"/>
              <a:buChar char="•"/>
            </a:pPr>
            <a:r>
              <a:rPr lang="en-US" dirty="0" smtClean="0"/>
              <a:t>CONSUMER</a:t>
            </a:r>
            <a:r>
              <a:rPr lang="en-US" baseline="0" dirty="0" smtClean="0"/>
              <a:t> MARKETS IN EMERGING ECONOMIES WILL PRESENT ENORMOUS OPPORTUNITIES BUT THIS RAPID GROWTH ALSO POSES A CHALLENGE ON INFRASTUTURE AND THE ENVIRONMENT</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07CDD12-7947-46E6-B4C6-D54D8F9FE79D}" type="slidenum">
              <a:rPr lang="en-US" smtClean="0"/>
              <a:t>2</a:t>
            </a:fld>
            <a:endParaRPr lang="en-US" dirty="0"/>
          </a:p>
        </p:txBody>
      </p:sp>
    </p:spTree>
    <p:extLst>
      <p:ext uri="{BB962C8B-B14F-4D97-AF65-F5344CB8AC3E}">
        <p14:creationId xmlns:p14="http://schemas.microsoft.com/office/powerpoint/2010/main" val="40052134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CDD12-7947-46E6-B4C6-D54D8F9FE79D}" type="slidenum">
              <a:rPr lang="en-US" smtClean="0"/>
              <a:t>21</a:t>
            </a:fld>
            <a:endParaRPr lang="en-US" dirty="0"/>
          </a:p>
        </p:txBody>
      </p:sp>
    </p:spTree>
    <p:extLst>
      <p:ext uri="{BB962C8B-B14F-4D97-AF65-F5344CB8AC3E}">
        <p14:creationId xmlns:p14="http://schemas.microsoft.com/office/powerpoint/2010/main" val="1569329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04" indent="-169804">
              <a:buFont typeface="Arial" panose="020B0604020202020204" pitchFamily="34" charset="0"/>
              <a:buChar char="•"/>
            </a:pPr>
            <a:r>
              <a:rPr lang="en-US" cap="none" dirty="0" smtClean="0"/>
              <a:t>This year China over</a:t>
            </a:r>
            <a:r>
              <a:rPr lang="en-US" cap="none" baseline="0" dirty="0" smtClean="0"/>
              <a:t> took the US and has become the world’s largest economy </a:t>
            </a:r>
            <a:r>
              <a:rPr lang="en-US" dirty="0" smtClean="0"/>
              <a:t>this shift happened 3 years ahead of </a:t>
            </a:r>
            <a:r>
              <a:rPr lang="en-US" cap="none" baseline="0" dirty="0" smtClean="0"/>
              <a:t>f</a:t>
            </a:r>
            <a:r>
              <a:rPr lang="en-US" cap="none" dirty="0" smtClean="0"/>
              <a:t>orecast</a:t>
            </a:r>
            <a:r>
              <a:rPr lang="en-US" cap="none" baseline="0" dirty="0" smtClean="0"/>
              <a:t> was for </a:t>
            </a:r>
            <a:r>
              <a:rPr lang="en-US" cap="none" dirty="0" smtClean="0"/>
              <a:t>2017</a:t>
            </a:r>
          </a:p>
          <a:p>
            <a:pPr marL="169804" indent="-169804">
              <a:buFont typeface="Arial" panose="020B0604020202020204" pitchFamily="34" charset="0"/>
              <a:buChar char="•"/>
            </a:pPr>
            <a:endParaRPr lang="en-US" cap="none" dirty="0" smtClean="0"/>
          </a:p>
          <a:p>
            <a:pPr marL="169804" indent="-169804">
              <a:buFont typeface="Arial" panose="020B0604020202020204" pitchFamily="34" charset="0"/>
              <a:buChar char="•"/>
            </a:pPr>
            <a:r>
              <a:rPr lang="en-US" cap="none" dirty="0" smtClean="0"/>
              <a:t>By</a:t>
            </a:r>
            <a:r>
              <a:rPr lang="en-US" cap="none" baseline="0" dirty="0" smtClean="0"/>
              <a:t> 2020 there will be a major shift in the world economic order and there will be more emerging countries in the top 10 economies that will continue to grow.</a:t>
            </a:r>
          </a:p>
          <a:p>
            <a:pPr marL="169804" indent="-169804">
              <a:buFont typeface="Arial" panose="020B0604020202020204" pitchFamily="34" charset="0"/>
              <a:buChar char="•"/>
            </a:pPr>
            <a:endParaRPr lang="en-US" cap="none" baseline="0" dirty="0" smtClean="0"/>
          </a:p>
          <a:p>
            <a:pPr marL="169804" indent="-169804">
              <a:buFont typeface="Arial" panose="020B0604020202020204" pitchFamily="34" charset="0"/>
              <a:buChar char="•"/>
            </a:pPr>
            <a:r>
              <a:rPr lang="en-US" cap="none" baseline="0" dirty="0" smtClean="0"/>
              <a:t>With huge populations and rising household incomes, the consumers goods and service market in emerging economies will provide enormous opportunities for the tourism industry.</a:t>
            </a:r>
          </a:p>
          <a:p>
            <a:pPr marL="169804" indent="-169804">
              <a:buFont typeface="Arial" panose="020B0604020202020204" pitchFamily="34" charset="0"/>
              <a:buChar char="•"/>
            </a:pPr>
            <a:endParaRPr lang="en-US" cap="none" baseline="0" dirty="0" smtClean="0"/>
          </a:p>
          <a:p>
            <a:pPr marL="169804" indent="-169804">
              <a:buFont typeface="Arial" panose="020B0604020202020204" pitchFamily="34" charset="0"/>
              <a:buChar char="•"/>
            </a:pPr>
            <a:r>
              <a:rPr lang="en-US" cap="none" baseline="0" dirty="0" smtClean="0"/>
              <a:t>Luxury goods will continue to expand as more people will be able to afford them, in economic terms, the middle class will</a:t>
            </a:r>
            <a:r>
              <a:rPr lang="en-US" dirty="0"/>
              <a:t> </a:t>
            </a:r>
            <a:r>
              <a:rPr lang="en-US" dirty="0" smtClean="0"/>
              <a:t>muscle</a:t>
            </a:r>
            <a:r>
              <a:rPr lang="en-US" cap="none" baseline="0" dirty="0" smtClean="0"/>
              <a:t> strong purchasing power – one example is of China where the annual disposable will almost quadruple from 57.1 million a few years ago to over 222 million households by 2020 a rise of 246%</a:t>
            </a:r>
          </a:p>
          <a:p>
            <a:pPr marL="169804" indent="-169804">
              <a:buFont typeface="Arial" panose="020B0604020202020204" pitchFamily="34" charset="0"/>
              <a:buChar char="•"/>
            </a:pPr>
            <a:endParaRPr lang="en-US" cap="none" baseline="0" dirty="0" smtClean="0"/>
          </a:p>
          <a:p>
            <a:pPr marL="169804" indent="-169804">
              <a:buFont typeface="Arial" panose="020B0604020202020204" pitchFamily="34" charset="0"/>
              <a:buChar char="•"/>
            </a:pPr>
            <a:r>
              <a:rPr lang="en-US" cap="none" baseline="0" dirty="0" smtClean="0"/>
              <a:t>Younger consumers will become more important , despite population aging in several emerging countries including China.  However the opposite effect occurs</a:t>
            </a:r>
            <a:r>
              <a:rPr lang="en-US" cap="none" dirty="0" smtClean="0"/>
              <a:t> in India where the emerging population is </a:t>
            </a:r>
            <a:r>
              <a:rPr lang="en-US" cap="none" baseline="0" dirty="0" err="1" smtClean="0"/>
              <a:t>substanitally</a:t>
            </a:r>
            <a:r>
              <a:rPr lang="en-US" cap="none" baseline="0" dirty="0" smtClean="0"/>
              <a:t> younger than in advanced economies and youngest in the emerging markets.</a:t>
            </a:r>
          </a:p>
          <a:p>
            <a:endParaRPr lang="en-US" cap="none" dirty="0" smtClean="0"/>
          </a:p>
        </p:txBody>
      </p:sp>
      <p:sp>
        <p:nvSpPr>
          <p:cNvPr id="4" name="Slide Number Placeholder 3"/>
          <p:cNvSpPr>
            <a:spLocks noGrp="1"/>
          </p:cNvSpPr>
          <p:nvPr>
            <p:ph type="sldNum" sz="quarter" idx="10"/>
          </p:nvPr>
        </p:nvSpPr>
        <p:spPr/>
        <p:txBody>
          <a:bodyPr/>
          <a:lstStyle/>
          <a:p>
            <a:fld id="{E07CDD12-7947-46E6-B4C6-D54D8F9FE79D}" type="slidenum">
              <a:rPr lang="en-US" smtClean="0"/>
              <a:t>3</a:t>
            </a:fld>
            <a:endParaRPr lang="en-US" dirty="0"/>
          </a:p>
        </p:txBody>
      </p:sp>
    </p:spTree>
    <p:extLst>
      <p:ext uri="{BB962C8B-B14F-4D97-AF65-F5344CB8AC3E}">
        <p14:creationId xmlns:p14="http://schemas.microsoft.com/office/powerpoint/2010/main" val="2689991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CDD12-7947-46E6-B4C6-D54D8F9FE79D}" type="slidenum">
              <a:rPr lang="en-US" smtClean="0"/>
              <a:t>4</a:t>
            </a:fld>
            <a:endParaRPr lang="en-US" dirty="0"/>
          </a:p>
        </p:txBody>
      </p:sp>
    </p:spTree>
    <p:extLst>
      <p:ext uri="{BB962C8B-B14F-4D97-AF65-F5344CB8AC3E}">
        <p14:creationId xmlns:p14="http://schemas.microsoft.com/office/powerpoint/2010/main" val="1569329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dirty="0"/>
              <a:t>Age Demographics:	</a:t>
            </a:r>
            <a:r>
              <a:rPr lang="en-US" dirty="0"/>
              <a:t>50% under the age of 35 years</a:t>
            </a:r>
          </a:p>
          <a:p>
            <a:pPr>
              <a:buNone/>
            </a:pPr>
            <a:endParaRPr lang="en-US" dirty="0"/>
          </a:p>
          <a:p>
            <a:pPr>
              <a:buNone/>
            </a:pPr>
            <a:r>
              <a:rPr lang="en-US" b="1" dirty="0"/>
              <a:t>Languages:</a:t>
            </a:r>
            <a:r>
              <a:rPr lang="en-US" dirty="0"/>
              <a:t>		22 official languages	</a:t>
            </a:r>
          </a:p>
          <a:p>
            <a:pPr>
              <a:buNone/>
            </a:pPr>
            <a:r>
              <a:rPr lang="en-US" dirty="0"/>
              <a:t>		</a:t>
            </a:r>
          </a:p>
          <a:p>
            <a:pPr>
              <a:buNone/>
            </a:pPr>
            <a:r>
              <a:rPr lang="en-US" dirty="0"/>
              <a:t>		English widely spoken and the business language</a:t>
            </a:r>
          </a:p>
          <a:p>
            <a:pPr>
              <a:buNone/>
            </a:pPr>
            <a:endParaRPr lang="en-US" dirty="0"/>
          </a:p>
          <a:p>
            <a:pPr>
              <a:buNone/>
            </a:pPr>
            <a:r>
              <a:rPr lang="en-US" b="1" dirty="0"/>
              <a:t>GDP Growth:</a:t>
            </a:r>
            <a:r>
              <a:rPr lang="en-US" dirty="0"/>
              <a:t>		India maintained an average GDP of 6% in the last 5 years. 						                     		Current average GDP of 5.5%-6%</a:t>
            </a:r>
          </a:p>
          <a:p>
            <a:pPr>
              <a:buNone/>
            </a:pPr>
            <a:endParaRPr lang="en-US" b="1" dirty="0"/>
          </a:p>
          <a:p>
            <a:pPr>
              <a:buNone/>
            </a:pPr>
            <a:r>
              <a:rPr lang="en-US" b="1" dirty="0"/>
              <a:t>Income:</a:t>
            </a:r>
            <a:r>
              <a:rPr lang="en-US" dirty="0"/>
              <a:t>		Growing middle class – with over450 million people						        		Increase in disposable income</a:t>
            </a:r>
          </a:p>
          <a:p>
            <a:pPr>
              <a:buNone/>
            </a:pPr>
            <a:endParaRPr lang="en-US" dirty="0"/>
          </a:p>
        </p:txBody>
      </p:sp>
      <p:sp>
        <p:nvSpPr>
          <p:cNvPr id="4" name="Slide Number Placeholder 3"/>
          <p:cNvSpPr>
            <a:spLocks noGrp="1"/>
          </p:cNvSpPr>
          <p:nvPr>
            <p:ph type="sldNum" sz="quarter" idx="10"/>
          </p:nvPr>
        </p:nvSpPr>
        <p:spPr/>
        <p:txBody>
          <a:bodyPr/>
          <a:lstStyle/>
          <a:p>
            <a:fld id="{E07CDD12-7947-46E6-B4C6-D54D8F9FE79D}" type="slidenum">
              <a:rPr lang="en-US" smtClean="0"/>
              <a:t>5</a:t>
            </a:fld>
            <a:endParaRPr lang="en-US"/>
          </a:p>
        </p:txBody>
      </p:sp>
    </p:spTree>
    <p:extLst>
      <p:ext uri="{BB962C8B-B14F-4D97-AF65-F5344CB8AC3E}">
        <p14:creationId xmlns:p14="http://schemas.microsoft.com/office/powerpoint/2010/main" val="1422687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have been short term worries about the economic outlook of India since</a:t>
            </a:r>
            <a:r>
              <a:rPr lang="en-US" baseline="0" dirty="0" smtClean="0"/>
              <a:t> 2012.  The fluctuating Indian rupee is further compounded by the lower estimates of the gross national product.</a:t>
            </a:r>
            <a:endParaRPr lang="en-US" dirty="0" smtClean="0"/>
          </a:p>
          <a:p>
            <a:endParaRPr lang="en-US" dirty="0" smtClean="0"/>
          </a:p>
          <a:p>
            <a:r>
              <a:rPr lang="en-US" dirty="0" smtClean="0"/>
              <a:t>However</a:t>
            </a:r>
            <a:r>
              <a:rPr lang="en-US" baseline="0" dirty="0" smtClean="0"/>
              <a:t> , </a:t>
            </a:r>
            <a:r>
              <a:rPr lang="en-US" dirty="0" smtClean="0"/>
              <a:t>Indian middle class is expected</a:t>
            </a:r>
            <a:r>
              <a:rPr lang="en-US" baseline="0" dirty="0" smtClean="0"/>
              <a:t> to reach 267 million people in the next 5 years, up 67% from current levels.  </a:t>
            </a:r>
          </a:p>
          <a:p>
            <a:endParaRPr lang="en-US" baseline="0" dirty="0" smtClean="0"/>
          </a:p>
          <a:p>
            <a:r>
              <a:rPr lang="en-US" baseline="0" dirty="0" smtClean="0"/>
              <a:t>There has been an unprecedented level of wealth in the county and a large increase in the number of ultra rich.  Over the next 5 years, a large number of ultra net worth households in the country will more than triple from 100 K to 320 k . </a:t>
            </a:r>
          </a:p>
          <a:p>
            <a:endParaRPr lang="en-US" baseline="0" dirty="0" smtClean="0"/>
          </a:p>
          <a:p>
            <a:r>
              <a:rPr lang="en-US" baseline="0" dirty="0" smtClean="0"/>
              <a:t> During this period these households wealth are expected to increase 4.5 times.  The spending of this new mega-class is enormous.</a:t>
            </a:r>
          </a:p>
          <a:p>
            <a:endParaRPr lang="en-US" baseline="0" dirty="0" smtClean="0"/>
          </a:p>
          <a:p>
            <a:pPr marL="339608" indent="-339608" algn="just" defTabSz="452811">
              <a:spcBef>
                <a:spcPct val="20000"/>
              </a:spcBef>
              <a:buFont typeface="Arial"/>
              <a:buChar char="•"/>
              <a:defRPr/>
            </a:pPr>
            <a:r>
              <a:rPr lang="en-US" altLang="zh-CN" dirty="0"/>
              <a:t>India is 3rd largest economy in world in Purchase Power Parity</a:t>
            </a:r>
          </a:p>
          <a:p>
            <a:pPr marL="339608" indent="-339608" algn="just" defTabSz="452811">
              <a:spcBef>
                <a:spcPct val="20000"/>
              </a:spcBef>
              <a:buFont typeface="Arial"/>
              <a:buChar char="•"/>
              <a:defRPr/>
            </a:pPr>
            <a:r>
              <a:rPr lang="en-US" altLang="zh-CN" dirty="0"/>
              <a:t>Growing disposable </a:t>
            </a:r>
            <a:r>
              <a:rPr lang="en-US" altLang="zh-CN" dirty="0" smtClean="0"/>
              <a:t>income to increase regardless of soft economic growth</a:t>
            </a:r>
            <a:endParaRPr lang="en-US" altLang="zh-CN" dirty="0"/>
          </a:p>
          <a:p>
            <a:pPr marL="339608" indent="-339608" algn="just" defTabSz="452811">
              <a:spcBef>
                <a:spcPct val="20000"/>
              </a:spcBef>
              <a:buFont typeface="Arial"/>
              <a:buChar char="•"/>
              <a:defRPr/>
            </a:pPr>
            <a:r>
              <a:rPr lang="en-US" altLang="zh-CN" dirty="0"/>
              <a:t>Changing social attitude - seeking quality at the right price plus demand for customized offerings</a:t>
            </a:r>
          </a:p>
          <a:p>
            <a:pPr marL="339608" indent="-339608" algn="just" defTabSz="452811">
              <a:spcBef>
                <a:spcPct val="20000"/>
              </a:spcBef>
              <a:buFont typeface="Arial"/>
              <a:buChar char="•"/>
              <a:defRPr/>
            </a:pPr>
            <a:r>
              <a:rPr lang="en-US" altLang="zh-CN" dirty="0"/>
              <a:t>Social media gives rise to new ways of sharing</a:t>
            </a:r>
          </a:p>
          <a:p>
            <a:pPr marL="339608" indent="-339608" algn="just" defTabSz="452811">
              <a:spcBef>
                <a:spcPct val="20000"/>
              </a:spcBef>
              <a:buFont typeface="Arial"/>
              <a:buChar char="•"/>
              <a:defRPr/>
            </a:pPr>
            <a:r>
              <a:rPr lang="en-US" altLang="zh-CN" dirty="0"/>
              <a:t>Easier accessibility to </a:t>
            </a:r>
            <a:r>
              <a:rPr lang="en-US" altLang="zh-CN" dirty="0" smtClean="0"/>
              <a:t>US destinations via both Europe and Asia</a:t>
            </a:r>
            <a:endParaRPr lang="en-US" altLang="zh-CN" dirty="0"/>
          </a:p>
        </p:txBody>
      </p:sp>
      <p:sp>
        <p:nvSpPr>
          <p:cNvPr id="4" name="Slide Number Placeholder 3"/>
          <p:cNvSpPr>
            <a:spLocks noGrp="1"/>
          </p:cNvSpPr>
          <p:nvPr>
            <p:ph type="sldNum" sz="quarter" idx="10"/>
          </p:nvPr>
        </p:nvSpPr>
        <p:spPr/>
        <p:txBody>
          <a:bodyPr/>
          <a:lstStyle/>
          <a:p>
            <a:fld id="{E07CDD12-7947-46E6-B4C6-D54D8F9FE79D}" type="slidenum">
              <a:rPr lang="en-US" smtClean="0"/>
              <a:t>6</a:t>
            </a:fld>
            <a:endParaRPr lang="en-US"/>
          </a:p>
        </p:txBody>
      </p:sp>
    </p:spTree>
    <p:extLst>
      <p:ext uri="{BB962C8B-B14F-4D97-AF65-F5344CB8AC3E}">
        <p14:creationId xmlns:p14="http://schemas.microsoft.com/office/powerpoint/2010/main" val="1972667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04" indent="-169804" algn="just" defTabSz="452811">
              <a:spcBef>
                <a:spcPct val="20000"/>
              </a:spcBef>
              <a:buFont typeface="Arial" panose="020B0604020202020204" pitchFamily="34" charset="0"/>
              <a:buChar char="•"/>
            </a:pPr>
            <a:r>
              <a:rPr lang="en-US" altLang="zh-CN" dirty="0"/>
              <a:t>Much like </a:t>
            </a:r>
            <a:r>
              <a:rPr lang="en-US" altLang="zh-CN" dirty="0" smtClean="0"/>
              <a:t>China,  </a:t>
            </a:r>
            <a:r>
              <a:rPr lang="en-US" altLang="zh-CN" dirty="0"/>
              <a:t>India is growing steadily and throughout the country.  </a:t>
            </a:r>
          </a:p>
          <a:p>
            <a:pPr marL="169804" indent="-169804" algn="just" defTabSz="452811">
              <a:spcBef>
                <a:spcPct val="20000"/>
              </a:spcBef>
              <a:buFont typeface="Arial" panose="020B0604020202020204" pitchFamily="34" charset="0"/>
              <a:buChar char="•"/>
            </a:pPr>
            <a:r>
              <a:rPr lang="en-US" altLang="zh-CN" dirty="0"/>
              <a:t>There are several Tier 2 cities who are on the Super Rich List.</a:t>
            </a:r>
          </a:p>
          <a:p>
            <a:pPr marL="339608" indent="-339608" algn="just" defTabSz="452811">
              <a:spcBef>
                <a:spcPct val="20000"/>
              </a:spcBef>
              <a:buFont typeface="Arial"/>
              <a:buChar char="•"/>
            </a:pPr>
            <a:r>
              <a:rPr lang="en-US" altLang="zh-CN" dirty="0"/>
              <a:t>The states of Gujarat and Punjab are two of the fastest growing regions with higher than average gross income.</a:t>
            </a:r>
          </a:p>
        </p:txBody>
      </p:sp>
      <p:sp>
        <p:nvSpPr>
          <p:cNvPr id="4" name="Slide Number Placeholder 3"/>
          <p:cNvSpPr>
            <a:spLocks noGrp="1"/>
          </p:cNvSpPr>
          <p:nvPr>
            <p:ph type="sldNum" sz="quarter" idx="10"/>
          </p:nvPr>
        </p:nvSpPr>
        <p:spPr/>
        <p:txBody>
          <a:bodyPr/>
          <a:lstStyle/>
          <a:p>
            <a:fld id="{BE2A7042-DEED-4AA1-9E89-4A16B2572577}" type="slidenum">
              <a:rPr lang="en-US" smtClean="0"/>
              <a:pPr/>
              <a:t>7</a:t>
            </a:fld>
            <a:endParaRPr lang="en-US" dirty="0"/>
          </a:p>
        </p:txBody>
      </p:sp>
    </p:spTree>
    <p:extLst>
      <p:ext uri="{BB962C8B-B14F-4D97-AF65-F5344CB8AC3E}">
        <p14:creationId xmlns:p14="http://schemas.microsoft.com/office/powerpoint/2010/main" val="1985477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Indians</a:t>
            </a:r>
            <a:r>
              <a:rPr lang="en-US" baseline="0" dirty="0" smtClean="0"/>
              <a:t> are making huge strides in the outbound travel numbers – </a:t>
            </a:r>
          </a:p>
          <a:p>
            <a:endParaRPr lang="en-US" baseline="0" dirty="0" smtClean="0"/>
          </a:p>
          <a:p>
            <a:r>
              <a:rPr lang="en-US" baseline="0" dirty="0" smtClean="0"/>
              <a:t>50 million passport holders in the country and expected to reach 100 million in 10 years</a:t>
            </a:r>
          </a:p>
          <a:p>
            <a:endParaRPr lang="en-US" baseline="0" dirty="0" smtClean="0"/>
          </a:p>
          <a:p>
            <a:r>
              <a:rPr lang="en-US" baseline="0" dirty="0" smtClean="0"/>
              <a:t>Currently there are 15 million outbound travelers leaving India with approx.  800k coming to the US this number will reach 50 million by 2020.  In % terms, this puts India as the worlds fastest growing market for outbound travel, in pure numbers it is second after China,</a:t>
            </a:r>
          </a:p>
          <a:p>
            <a:endParaRPr lang="en-US" baseline="0" dirty="0" smtClean="0"/>
          </a:p>
          <a:p>
            <a:r>
              <a:rPr lang="en-US" baseline="0" dirty="0" smtClean="0"/>
              <a:t>Nearly 54% of the high net worth households are based in 4 key metro regions that include Delhi, Mumbai, that account for 70% of the business followed by Bangalore, Chennai, and Hyderabad.</a:t>
            </a:r>
          </a:p>
          <a:p>
            <a:endParaRPr lang="en-US" baseline="0" dirty="0" smtClean="0"/>
          </a:p>
          <a:p>
            <a:r>
              <a:rPr lang="en-US" baseline="0" dirty="0" smtClean="0"/>
              <a:t>Also there has been an upsurge in affordable international travel packages which is encouraging the countries rising middle class to travel abroad.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07CDD12-7947-46E6-B4C6-D54D8F9FE79D}" type="slidenum">
              <a:rPr lang="en-US" smtClean="0"/>
              <a:t>8</a:t>
            </a:fld>
            <a:endParaRPr lang="en-US"/>
          </a:p>
        </p:txBody>
      </p:sp>
    </p:spTree>
    <p:extLst>
      <p:ext uri="{BB962C8B-B14F-4D97-AF65-F5344CB8AC3E}">
        <p14:creationId xmlns:p14="http://schemas.microsoft.com/office/powerpoint/2010/main" val="2698328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ALL THE INDUSTRY EXCITEMENT AROUND CHINA,  INDIA IS LIKE THE 800 LB GORILLA IN THE ROOM.</a:t>
            </a:r>
          </a:p>
          <a:p>
            <a:endParaRPr lang="en-US" dirty="0"/>
          </a:p>
          <a:p>
            <a:r>
              <a:rPr lang="en-US" dirty="0"/>
              <a:t>IN THE NEXT 15 YEARS:</a:t>
            </a:r>
          </a:p>
          <a:p>
            <a:pPr>
              <a:buNone/>
            </a:pPr>
            <a:endParaRPr lang="en-US" dirty="0"/>
          </a:p>
          <a:p>
            <a:pPr algn="just" defTabSz="452811">
              <a:spcBef>
                <a:spcPct val="20000"/>
              </a:spcBef>
              <a:defRPr/>
            </a:pPr>
            <a:r>
              <a:rPr lang="en-US" altLang="zh-CN" dirty="0"/>
              <a:t>India’s middle class will have increased from 5% of the population (60 million) to almost 50% (750 million) by 2030. </a:t>
            </a:r>
          </a:p>
          <a:p>
            <a:pPr algn="just" defTabSz="452811">
              <a:spcBef>
                <a:spcPct val="20000"/>
              </a:spcBef>
              <a:defRPr/>
            </a:pPr>
            <a:endParaRPr lang="en-US" altLang="zh-CN" dirty="0"/>
          </a:p>
          <a:p>
            <a:pPr algn="just" defTabSz="452811">
              <a:spcBef>
                <a:spcPct val="20000"/>
              </a:spcBef>
              <a:defRPr/>
            </a:pPr>
            <a:r>
              <a:rPr lang="en-US" altLang="zh-CN" dirty="0"/>
              <a:t>Travel expenditure in Asia-Pacific by Indian </a:t>
            </a:r>
            <a:r>
              <a:rPr lang="en-US" altLang="zh-CN" dirty="0" err="1"/>
              <a:t>travellers</a:t>
            </a:r>
            <a:r>
              <a:rPr lang="en-US" altLang="zh-CN" dirty="0"/>
              <a:t> </a:t>
            </a:r>
            <a:r>
              <a:rPr lang="en-US" altLang="zh-CN" dirty="0" smtClean="0"/>
              <a:t>in the next 15 years </a:t>
            </a:r>
            <a:r>
              <a:rPr lang="en-US" altLang="zh-CN" dirty="0"/>
              <a:t>is expected to reach US dollars 91.2 billion (as against 13.3 billion in 2011</a:t>
            </a:r>
            <a:endParaRPr lang="en-US" dirty="0"/>
          </a:p>
        </p:txBody>
      </p:sp>
      <p:sp>
        <p:nvSpPr>
          <p:cNvPr id="4" name="Slide Number Placeholder 3"/>
          <p:cNvSpPr>
            <a:spLocks noGrp="1"/>
          </p:cNvSpPr>
          <p:nvPr>
            <p:ph type="sldNum" sz="quarter" idx="10"/>
          </p:nvPr>
        </p:nvSpPr>
        <p:spPr/>
        <p:txBody>
          <a:bodyPr/>
          <a:lstStyle/>
          <a:p>
            <a:fld id="{E07CDD12-7947-46E6-B4C6-D54D8F9FE79D}" type="slidenum">
              <a:rPr lang="en-US" smtClean="0"/>
              <a:t>9</a:t>
            </a:fld>
            <a:endParaRPr lang="en-US"/>
          </a:p>
        </p:txBody>
      </p:sp>
    </p:spTree>
    <p:extLst>
      <p:ext uri="{BB962C8B-B14F-4D97-AF65-F5344CB8AC3E}">
        <p14:creationId xmlns:p14="http://schemas.microsoft.com/office/powerpoint/2010/main" val="25694206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Logo Only)">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1302"/>
          <a:stretch/>
        </p:blipFill>
        <p:spPr bwMode="auto">
          <a:xfrm>
            <a:off x="0" y="4581129"/>
            <a:ext cx="9144000" cy="2276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62175" y="5271095"/>
            <a:ext cx="4819650"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74688" y="349746"/>
            <a:ext cx="7793037"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44337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Up Mixed with Caption">
    <p:spTree>
      <p:nvGrpSpPr>
        <p:cNvPr id="1" name=""/>
        <p:cNvGrpSpPr/>
        <p:nvPr/>
      </p:nvGrpSpPr>
      <p:grpSpPr>
        <a:xfrm>
          <a:off x="0" y="0"/>
          <a:ext cx="0" cy="0"/>
          <a:chOff x="0" y="0"/>
          <a:chExt cx="0" cy="0"/>
        </a:xfrm>
      </p:grpSpPr>
      <p:sp>
        <p:nvSpPr>
          <p:cNvPr id="24" name="Picture Placeholder 23"/>
          <p:cNvSpPr>
            <a:spLocks noGrp="1" noChangeAspect="1"/>
          </p:cNvSpPr>
          <p:nvPr>
            <p:ph type="pic" sz="quarter" idx="11"/>
          </p:nvPr>
        </p:nvSpPr>
        <p:spPr>
          <a:xfrm>
            <a:off x="4724401" y="225552"/>
            <a:ext cx="3694176" cy="2770632"/>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21" name="Picture Placeholder 20"/>
          <p:cNvSpPr>
            <a:spLocks noGrp="1" noChangeAspect="1"/>
          </p:cNvSpPr>
          <p:nvPr>
            <p:ph type="pic" sz="quarter" idx="12"/>
          </p:nvPr>
        </p:nvSpPr>
        <p:spPr>
          <a:xfrm>
            <a:off x="152402" y="222504"/>
            <a:ext cx="4368557" cy="5824744"/>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9" name="Text Placeholder 8"/>
          <p:cNvSpPr>
            <a:spLocks noGrp="1"/>
          </p:cNvSpPr>
          <p:nvPr>
            <p:ph type="body" sz="quarter" idx="13" hasCustomPrompt="1"/>
          </p:nvPr>
        </p:nvSpPr>
        <p:spPr>
          <a:xfrm>
            <a:off x="4724400" y="3124200"/>
            <a:ext cx="3694177" cy="2983987"/>
          </a:xfrm>
        </p:spPr>
        <p:txBody>
          <a:bodyPr anchor="t" anchorCtr="0"/>
          <a:lstStyle>
            <a:lvl1pPr marL="0" marR="0" indent="0" algn="l">
              <a:buFontTx/>
              <a:buNone/>
              <a:defRPr sz="2000" i="0"/>
            </a:lvl1pPr>
            <a:extLst/>
          </a:lstStyle>
          <a:p>
            <a:pPr lvl="0"/>
            <a:r>
              <a:rPr lang="en-US" dirty="0" smtClean="0"/>
              <a:t>Click to add caption</a:t>
            </a:r>
            <a:endParaRPr lang="en-US" dirty="0"/>
          </a:p>
        </p:txBody>
      </p:sp>
      <p:sp>
        <p:nvSpPr>
          <p:cNvPr id="5" name="Date Placeholder 4"/>
          <p:cNvSpPr>
            <a:spLocks noGrp="1"/>
          </p:cNvSpPr>
          <p:nvPr>
            <p:ph type="dt" sz="half" idx="14"/>
          </p:nvPr>
        </p:nvSpPr>
        <p:spPr>
          <a:xfrm rot="16200000">
            <a:off x="7696200" y="1012826"/>
            <a:ext cx="2133600" cy="365125"/>
          </a:xfrm>
          <a:prstGeom prst="rect">
            <a:avLst/>
          </a:prstGeom>
        </p:spPr>
        <p:txBody>
          <a:bodyPr/>
          <a:lstStyle>
            <a:extLst/>
          </a:lstStyle>
          <a:p>
            <a:pPr algn="r"/>
            <a:fld id="{9668B50E-0B48-4566-8609-C51CF752A7DF}" type="datetimeFigureOut">
              <a:rPr lang="en-US" smtClean="0">
                <a:solidFill>
                  <a:schemeClr val="bg1"/>
                </a:solidFill>
              </a:rPr>
              <a:pPr algn="r"/>
              <a:t>3/2/2015</a:t>
            </a:fld>
            <a:endParaRPr lang="en-US" dirty="0"/>
          </a:p>
        </p:txBody>
      </p:sp>
      <p:sp>
        <p:nvSpPr>
          <p:cNvPr id="6" name="Slide Number Placeholder 5"/>
          <p:cNvSpPr>
            <a:spLocks noGrp="1"/>
          </p:cNvSpPr>
          <p:nvPr>
            <p:ph type="sldNum" sz="quarter" idx="15"/>
          </p:nvPr>
        </p:nvSpPr>
        <p:spPr>
          <a:xfrm rot="5400000">
            <a:off x="8278815" y="5962651"/>
            <a:ext cx="968375" cy="365125"/>
          </a:xfrm>
          <a:prstGeom prst="rect">
            <a:avLst/>
          </a:prstGeom>
        </p:spPr>
        <p:txBody>
          <a:bodyPr/>
          <a:lstStyle>
            <a:extLst/>
          </a:lstStyle>
          <a:p>
            <a:fld id="{8A4431D5-1B33-458B-8AFD-CECCB0FA18CB}" type="slidenum">
              <a:rPr lang="en-US" smtClean="0">
                <a:solidFill>
                  <a:srgbClr val="FFFFFF"/>
                </a:solidFill>
              </a:rPr>
              <a:pPr/>
              <a:t>‹#›</a:t>
            </a:fld>
            <a:endParaRPr lang="en-US" dirty="0"/>
          </a:p>
        </p:txBody>
      </p:sp>
      <p:sp>
        <p:nvSpPr>
          <p:cNvPr id="7" name="Footer Placeholder 6"/>
          <p:cNvSpPr>
            <a:spLocks noGrp="1"/>
          </p:cNvSpPr>
          <p:nvPr>
            <p:ph type="ftr" sz="quarter" idx="16"/>
          </p:nvPr>
        </p:nvSpPr>
        <p:spPr>
          <a:xfrm rot="16200000">
            <a:off x="7162800" y="3832227"/>
            <a:ext cx="3200400" cy="365125"/>
          </a:xfrm>
          <a:prstGeom prst="rect">
            <a:avLst/>
          </a:prstGeom>
        </p:spPr>
        <p:txBody>
          <a:bodyPr/>
          <a:lstStyle>
            <a:extLst/>
          </a:lstStyle>
          <a:p>
            <a:endParaRPr lang="en-US" dirty="0"/>
          </a:p>
        </p:txBody>
      </p:sp>
    </p:spTree>
    <p:extLst>
      <p:ext uri="{BB962C8B-B14F-4D97-AF65-F5344CB8AC3E}">
        <p14:creationId xmlns:p14="http://schemas.microsoft.com/office/powerpoint/2010/main" val="2968594430"/>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Portrait with Caption">
    <p:spTree>
      <p:nvGrpSpPr>
        <p:cNvPr id="1" name=""/>
        <p:cNvGrpSpPr/>
        <p:nvPr/>
      </p:nvGrpSpPr>
      <p:grpSpPr>
        <a:xfrm>
          <a:off x="0" y="0"/>
          <a:ext cx="0" cy="0"/>
          <a:chOff x="0" y="0"/>
          <a:chExt cx="0" cy="0"/>
        </a:xfrm>
      </p:grpSpPr>
      <p:sp>
        <p:nvSpPr>
          <p:cNvPr id="24" name="Picture Placeholder 23"/>
          <p:cNvSpPr>
            <a:spLocks noGrp="1"/>
          </p:cNvSpPr>
          <p:nvPr>
            <p:ph type="pic" sz="quarter" idx="10"/>
          </p:nvPr>
        </p:nvSpPr>
        <p:spPr>
          <a:xfrm>
            <a:off x="304800" y="228600"/>
            <a:ext cx="4754880" cy="63246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nchor="t"/>
          <a:lstStyle>
            <a:lvl1pPr marL="342900" indent="-34290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25" name="Text Placeholder 24"/>
          <p:cNvSpPr>
            <a:spLocks noGrp="1"/>
          </p:cNvSpPr>
          <p:nvPr>
            <p:ph type="body" sz="quarter" idx="11" hasCustomPrompt="1"/>
          </p:nvPr>
        </p:nvSpPr>
        <p:spPr>
          <a:xfrm>
            <a:off x="5105400" y="228600"/>
            <a:ext cx="3200400" cy="3810000"/>
          </a:xfrm>
        </p:spPr>
        <p:txBody>
          <a:bodyPr tIns="91440" bIns="91440" anchor="t"/>
          <a:lstStyle>
            <a:lvl1pPr marL="0" marR="0" indent="0" algn="l">
              <a:buFontTx/>
              <a:buNone/>
              <a:defRPr sz="2000" i="0"/>
            </a:lvl1pPr>
            <a:extLst/>
          </a:lstStyle>
          <a:p>
            <a:pPr lvl="0"/>
            <a:r>
              <a:rPr lang="en-US" dirty="0" smtClean="0"/>
              <a:t>Click to add caption</a:t>
            </a:r>
            <a:endParaRPr lang="en-US" dirty="0"/>
          </a:p>
        </p:txBody>
      </p:sp>
      <p:sp>
        <p:nvSpPr>
          <p:cNvPr id="7" name="Date Placeholder 6"/>
          <p:cNvSpPr>
            <a:spLocks noGrp="1"/>
          </p:cNvSpPr>
          <p:nvPr>
            <p:ph type="dt" sz="half" idx="12"/>
          </p:nvPr>
        </p:nvSpPr>
        <p:spPr>
          <a:xfrm rot="16200000">
            <a:off x="7696200" y="1012826"/>
            <a:ext cx="2133600" cy="365125"/>
          </a:xfrm>
          <a:prstGeom prst="rect">
            <a:avLst/>
          </a:prstGeom>
        </p:spPr>
        <p:txBody>
          <a:bodyPr/>
          <a:lstStyle>
            <a:extLst/>
          </a:lstStyle>
          <a:p>
            <a:pPr algn="r"/>
            <a:fld id="{9668B50E-0B48-4566-8609-C51CF752A7DF}" type="datetimeFigureOut">
              <a:rPr lang="en-US" smtClean="0">
                <a:solidFill>
                  <a:schemeClr val="bg1"/>
                </a:solidFill>
              </a:rPr>
              <a:pPr algn="r"/>
              <a:t>3/2/2015</a:t>
            </a:fld>
            <a:endParaRPr lang="en-US" dirty="0"/>
          </a:p>
        </p:txBody>
      </p:sp>
      <p:sp>
        <p:nvSpPr>
          <p:cNvPr id="8" name="Slide Number Placeholder 7"/>
          <p:cNvSpPr>
            <a:spLocks noGrp="1"/>
          </p:cNvSpPr>
          <p:nvPr>
            <p:ph type="sldNum" sz="quarter" idx="13"/>
          </p:nvPr>
        </p:nvSpPr>
        <p:spPr>
          <a:xfrm rot="5400000">
            <a:off x="8278815" y="5962651"/>
            <a:ext cx="968375" cy="365125"/>
          </a:xfrm>
          <a:prstGeom prst="rect">
            <a:avLst/>
          </a:prstGeom>
        </p:spPr>
        <p:txBody>
          <a:bodyPr/>
          <a:lstStyle>
            <a:extLst/>
          </a:lstStyle>
          <a:p>
            <a:fld id="{8A4431D5-1B33-458B-8AFD-CECCB0FA18CB}" type="slidenum">
              <a:rPr lang="en-US" smtClean="0">
                <a:solidFill>
                  <a:srgbClr val="FFFFFF"/>
                </a:solidFill>
              </a:rPr>
              <a:pPr/>
              <a:t>‹#›</a:t>
            </a:fld>
            <a:endParaRPr lang="en-US" dirty="0"/>
          </a:p>
        </p:txBody>
      </p:sp>
      <p:sp>
        <p:nvSpPr>
          <p:cNvPr id="9" name="Footer Placeholder 8"/>
          <p:cNvSpPr>
            <a:spLocks noGrp="1"/>
          </p:cNvSpPr>
          <p:nvPr>
            <p:ph type="ftr" sz="quarter" idx="14"/>
          </p:nvPr>
        </p:nvSpPr>
        <p:spPr>
          <a:xfrm rot="16200000">
            <a:off x="7162800" y="3832227"/>
            <a:ext cx="3200400" cy="365125"/>
          </a:xfrm>
          <a:prstGeom prst="rect">
            <a:avLst/>
          </a:prstGeom>
        </p:spPr>
        <p:txBody>
          <a:bodyPr/>
          <a:lstStyle>
            <a:extLst/>
          </a:lstStyle>
          <a:p>
            <a:endParaRPr lang="en-US" dirty="0"/>
          </a:p>
        </p:txBody>
      </p:sp>
    </p:spTree>
    <p:extLst>
      <p:ext uri="{BB962C8B-B14F-4D97-AF65-F5344CB8AC3E}">
        <p14:creationId xmlns:p14="http://schemas.microsoft.com/office/powerpoint/2010/main" val="175808339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Cover (Visual, Logo &amp; Title)">
    <p:spTree>
      <p:nvGrpSpPr>
        <p:cNvPr id="1" name=""/>
        <p:cNvGrpSpPr/>
        <p:nvPr/>
      </p:nvGrpSpPr>
      <p:grpSpPr>
        <a:xfrm>
          <a:off x="0" y="0"/>
          <a:ext cx="0" cy="0"/>
          <a:chOff x="0" y="0"/>
          <a:chExt cx="0" cy="0"/>
        </a:xfrm>
      </p:grpSpPr>
      <p:pic>
        <p:nvPicPr>
          <p:cNvPr id="8197"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52736"/>
            <a:ext cx="9142413"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hasCustomPrompt="1"/>
          </p:nvPr>
        </p:nvSpPr>
        <p:spPr>
          <a:xfrm>
            <a:off x="251520" y="4941168"/>
            <a:ext cx="8640960" cy="936104"/>
          </a:xfrm>
        </p:spPr>
        <p:txBody>
          <a:bodyPr>
            <a:normAutofit/>
          </a:bodyPr>
          <a:lstStyle>
            <a:lvl1pPr algn="ctr">
              <a:defRPr sz="4000" b="1">
                <a:solidFill>
                  <a:srgbClr val="C00000"/>
                </a:solidFill>
              </a:defRPr>
            </a:lvl1pPr>
          </a:lstStyle>
          <a:p>
            <a:r>
              <a:rPr lang="en-US" noProof="0" smtClean="0"/>
              <a:t>BRIC Markets</a:t>
            </a:r>
            <a:endParaRPr lang="en-US" noProof="0"/>
          </a:p>
        </p:txBody>
      </p:sp>
      <p:sp>
        <p:nvSpPr>
          <p:cNvPr id="3" name="Subtitle 2"/>
          <p:cNvSpPr>
            <a:spLocks noGrp="1"/>
          </p:cNvSpPr>
          <p:nvPr>
            <p:ph type="subTitle" idx="1" hasCustomPrompt="1"/>
          </p:nvPr>
        </p:nvSpPr>
        <p:spPr>
          <a:xfrm>
            <a:off x="251520" y="5949280"/>
            <a:ext cx="8640960" cy="720080"/>
          </a:xfrm>
        </p:spPr>
        <p:txBody>
          <a:bodyPr>
            <a:normAutofit/>
          </a:bodyPr>
          <a:lstStyle>
            <a:lvl1pPr marL="0" indent="0" algn="ctr">
              <a:buNone/>
              <a:defRPr sz="30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Understanding The New World Traveler</a:t>
            </a:r>
          </a:p>
        </p:txBody>
      </p:sp>
      <p:pic>
        <p:nvPicPr>
          <p:cNvPr id="5126" name="Picture 6"/>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171825" y="332656"/>
            <a:ext cx="280035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81027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mp; Content (BMG Red)">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16632"/>
            <a:ext cx="91535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79512" y="127000"/>
            <a:ext cx="6840760" cy="1054100"/>
          </a:xfrm>
        </p:spPr>
        <p:txBody>
          <a:bodyPr/>
          <a:lstStyle>
            <a:lvl1pPr algn="l">
              <a:defRPr>
                <a:solidFill>
                  <a:schemeClr val="bg1"/>
                </a:solidFill>
              </a:defRPr>
            </a:lvl1pPr>
          </a:lstStyle>
          <a:p>
            <a:r>
              <a:rPr lang="en-US" noProof="0" smtClean="0"/>
              <a:t>Click to edit Master title style</a:t>
            </a:r>
            <a:endParaRPr lang="en-US" noProof="0"/>
          </a:p>
        </p:txBody>
      </p:sp>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p:txBody>
      </p:sp>
    </p:spTree>
    <p:extLst>
      <p:ext uri="{BB962C8B-B14F-4D97-AF65-F5344CB8AC3E}">
        <p14:creationId xmlns:p14="http://schemas.microsoft.com/office/powerpoint/2010/main" val="344229849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mp; Content (BMG Grey)">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116632"/>
            <a:ext cx="9153526"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79512" y="127000"/>
            <a:ext cx="6840760" cy="1054100"/>
          </a:xfrm>
        </p:spPr>
        <p:txBody>
          <a:bodyPr/>
          <a:lstStyle>
            <a:lvl1pPr algn="l">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chemeClr val="tx1">
                  <a:lumMod val="50000"/>
                  <a:lumOff val="50000"/>
                </a:schemeClr>
              </a:buClr>
              <a:defRPr/>
            </a:lvl1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23479342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mp; Content (BRIC Brasil)">
    <p:spTree>
      <p:nvGrpSpPr>
        <p:cNvPr id="1" name=""/>
        <p:cNvGrpSpPr/>
        <p:nvPr/>
      </p:nvGrpSpPr>
      <p:grpSpPr>
        <a:xfrm>
          <a:off x="0" y="0"/>
          <a:ext cx="0" cy="0"/>
          <a:chOff x="0" y="0"/>
          <a:chExt cx="0" cy="0"/>
        </a:xfrm>
      </p:grpSpPr>
      <p:pic>
        <p:nvPicPr>
          <p:cNvPr id="512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2" y="116632"/>
            <a:ext cx="91535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79512" y="127000"/>
            <a:ext cx="6840760" cy="1054100"/>
          </a:xfrm>
        </p:spPr>
        <p:txBody>
          <a:bodyPr/>
          <a:lstStyle>
            <a:lvl1pPr algn="l">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rgbClr val="00A650"/>
              </a:buClr>
              <a:defRPr/>
            </a:lvl1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0535639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mp; Content (BRIC Russia)">
    <p:spTree>
      <p:nvGrpSpPr>
        <p:cNvPr id="1" name=""/>
        <p:cNvGrpSpPr/>
        <p:nvPr/>
      </p:nvGrpSpPr>
      <p:grpSpPr>
        <a:xfrm>
          <a:off x="0" y="0"/>
          <a:ext cx="0" cy="0"/>
          <a:chOff x="0" y="0"/>
          <a:chExt cx="0" cy="0"/>
        </a:xfrm>
      </p:grpSpPr>
      <p:pic>
        <p:nvPicPr>
          <p:cNvPr id="614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2" y="116632"/>
            <a:ext cx="91535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79512" y="127000"/>
            <a:ext cx="6840760" cy="1054100"/>
          </a:xfrm>
        </p:spPr>
        <p:txBody>
          <a:bodyPr/>
          <a:lstStyle>
            <a:lvl1pPr algn="l">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rgbClr val="2384C8"/>
              </a:buClr>
              <a:defRPr/>
            </a:lvl1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0535639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mp; Content (BRIC India)">
    <p:spTree>
      <p:nvGrpSpPr>
        <p:cNvPr id="1" name=""/>
        <p:cNvGrpSpPr/>
        <p:nvPr/>
      </p:nvGrpSpPr>
      <p:grpSpPr>
        <a:xfrm>
          <a:off x="0" y="0"/>
          <a:ext cx="0" cy="0"/>
          <a:chOff x="0" y="0"/>
          <a:chExt cx="0" cy="0"/>
        </a:xfrm>
      </p:grpSpPr>
      <p:pic>
        <p:nvPicPr>
          <p:cNvPr id="717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2" y="116632"/>
            <a:ext cx="91535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79512" y="127000"/>
            <a:ext cx="6840760" cy="1054100"/>
          </a:xfrm>
        </p:spPr>
        <p:txBody>
          <a:bodyPr/>
          <a:lstStyle>
            <a:lvl1pPr algn="l">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rgbClr val="F68121"/>
              </a:buClr>
              <a:defRPr/>
            </a:lvl1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05356391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mp; Content (BRIC China)">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2" y="116632"/>
            <a:ext cx="91535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79512" y="127000"/>
            <a:ext cx="6840760" cy="1054100"/>
          </a:xfrm>
        </p:spPr>
        <p:txBody>
          <a:bodyPr/>
          <a:lstStyle>
            <a:lvl1pPr algn="l">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rgbClr val="C51426"/>
              </a:buClr>
              <a:defRPr/>
            </a:lvl1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6675290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254360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9512" y="116632"/>
            <a:ext cx="7560840" cy="108012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2840" y="1484784"/>
            <a:ext cx="8517632" cy="511256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57025950"/>
      </p:ext>
    </p:extLst>
  </p:cSld>
  <p:clrMap bg1="lt1" tx1="dk1" bg2="lt2" tx2="dk2" accent1="accent1" accent2="accent2" accent3="accent3" accent4="accent4" accent5="accent5" accent6="accent6" hlink="hlink" folHlink="folHlink"/>
  <p:sldLayoutIdLst>
    <p:sldLayoutId id="2147483656" r:id="rId1"/>
    <p:sldLayoutId id="2147483649" r:id="rId2"/>
    <p:sldLayoutId id="2147483658" r:id="rId3"/>
    <p:sldLayoutId id="2147483659" r:id="rId4"/>
    <p:sldLayoutId id="2147483661" r:id="rId5"/>
    <p:sldLayoutId id="2147483662" r:id="rId6"/>
    <p:sldLayoutId id="2147483663" r:id="rId7"/>
    <p:sldLayoutId id="2147483660" r:id="rId8"/>
    <p:sldLayoutId id="2147483655" r:id="rId9"/>
    <p:sldLayoutId id="2147483664" r:id="rId10"/>
    <p:sldLayoutId id="2147483665" r:id="rId11"/>
  </p:sldLayoutIdLst>
  <p:timing>
    <p:tnLst>
      <p:par>
        <p:cTn id="1" dur="indefinite" restart="never" nodeType="tmRoot"/>
      </p:par>
    </p:tnLst>
  </p:timing>
  <p:txStyles>
    <p:titleStyle>
      <a:lvl1pPr algn="r" defTabSz="914400" rtl="0" eaLnBrk="1" latinLnBrk="0" hangingPunct="1">
        <a:spcBef>
          <a:spcPct val="0"/>
        </a:spcBef>
        <a:buNone/>
        <a:defRPr sz="3500" b="1" kern="1200">
          <a:solidFill>
            <a:srgbClr val="C00000"/>
          </a:solidFill>
          <a:latin typeface="+mj-lt"/>
          <a:ea typeface="+mj-ea"/>
          <a:cs typeface="+mj-cs"/>
        </a:defRPr>
      </a:lvl1pPr>
    </p:titleStyle>
    <p:bodyStyle>
      <a:lvl1pPr marL="342900" indent="-342900" algn="l" defTabSz="914400" rtl="0" eaLnBrk="1" latinLnBrk="0" hangingPunct="1">
        <a:spcBef>
          <a:spcPct val="20000"/>
        </a:spcBef>
        <a:buClr>
          <a:srgbClr val="C00000"/>
        </a:buClr>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tx1"/>
        </a:buClr>
        <a:buFont typeface="Arial" pitchFamily="34" charset="0"/>
        <a:buChar char="•"/>
        <a:defRPr sz="2500" kern="1200">
          <a:solidFill>
            <a:schemeClr val="tx1">
              <a:lumMod val="50000"/>
              <a:lumOff val="50000"/>
            </a:schemeClr>
          </a:solidFill>
          <a:latin typeface="+mn-lt"/>
          <a:ea typeface="+mn-ea"/>
          <a:cs typeface="+mn-cs"/>
        </a:defRPr>
      </a:lvl2pPr>
      <a:lvl3pPr marL="1143000" indent="-228600" algn="l" defTabSz="914400" rtl="0" eaLnBrk="1" latinLnBrk="0" hangingPunct="1">
        <a:spcBef>
          <a:spcPct val="20000"/>
        </a:spcBef>
        <a:buClr>
          <a:schemeClr val="tx1">
            <a:lumMod val="65000"/>
            <a:lumOff val="35000"/>
          </a:schemeClr>
        </a:buClr>
        <a:buFont typeface="Arial" pitchFamily="34" charset="0"/>
        <a:buChar char="•"/>
        <a:defRPr sz="23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1052736"/>
            <a:ext cx="9153526" cy="379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3832"/>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1825" y="332656"/>
            <a:ext cx="280035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p:txBody>
          <a:bodyPr/>
          <a:lstStyle/>
          <a:p>
            <a:r>
              <a:rPr lang="en-US" dirty="0" smtClean="0"/>
              <a:t>BRIC</a:t>
            </a:r>
            <a:r>
              <a:rPr lang="de-AT" dirty="0" smtClean="0"/>
              <a:t> </a:t>
            </a:r>
            <a:r>
              <a:rPr lang="en-US" noProof="0" dirty="0" smtClean="0"/>
              <a:t>Markets- Spotlight India</a:t>
            </a:r>
            <a:endParaRPr lang="en-US" noProof="0" dirty="0"/>
          </a:p>
        </p:txBody>
      </p:sp>
      <p:sp>
        <p:nvSpPr>
          <p:cNvPr id="3" name="Subtitle 2"/>
          <p:cNvSpPr>
            <a:spLocks noGrp="1"/>
          </p:cNvSpPr>
          <p:nvPr>
            <p:ph type="subTitle" idx="1"/>
          </p:nvPr>
        </p:nvSpPr>
        <p:spPr/>
        <p:txBody>
          <a:bodyPr/>
          <a:lstStyle/>
          <a:p>
            <a:r>
              <a:rPr lang="en-US" dirty="0" smtClean="0"/>
              <a:t>Understanding the New World Traveler</a:t>
            </a:r>
            <a:endParaRPr lang="en-US" dirty="0"/>
          </a:p>
        </p:txBody>
      </p:sp>
    </p:spTree>
    <p:extLst>
      <p:ext uri="{BB962C8B-B14F-4D97-AF65-F5344CB8AC3E}">
        <p14:creationId xmlns:p14="http://schemas.microsoft.com/office/powerpoint/2010/main" val="27292019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Indian Arrivals into the USA</a:t>
            </a:r>
            <a:endParaRPr lang="en-US" dirty="0"/>
          </a:p>
        </p:txBody>
      </p:sp>
      <p:graphicFrame>
        <p:nvGraphicFramePr>
          <p:cNvPr id="7" name="Chart 6"/>
          <p:cNvGraphicFramePr/>
          <p:nvPr>
            <p:extLst>
              <p:ext uri="{D42A27DB-BD31-4B8C-83A1-F6EECF244321}">
                <p14:modId xmlns:p14="http://schemas.microsoft.com/office/powerpoint/2010/main" val="1267399797"/>
              </p:ext>
            </p:extLst>
          </p:nvPr>
        </p:nvGraphicFramePr>
        <p:xfrm>
          <a:off x="611560" y="1700808"/>
          <a:ext cx="7940186" cy="460851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1"/>
          <p:cNvSpPr txBox="1"/>
          <p:nvPr/>
        </p:nvSpPr>
        <p:spPr>
          <a:xfrm>
            <a:off x="7236657" y="2504049"/>
            <a:ext cx="715109" cy="3094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t>18.6%</a:t>
            </a:r>
            <a:endParaRPr lang="en-US" sz="1100" dirty="0"/>
          </a:p>
        </p:txBody>
      </p:sp>
      <p:sp>
        <p:nvSpPr>
          <p:cNvPr id="5" name="TextBox 1"/>
          <p:cNvSpPr txBox="1"/>
          <p:nvPr/>
        </p:nvSpPr>
        <p:spPr>
          <a:xfrm>
            <a:off x="2897945" y="3428999"/>
            <a:ext cx="506437" cy="3094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t>18%</a:t>
            </a:r>
            <a:endParaRPr lang="en-US" sz="1100" dirty="0"/>
          </a:p>
        </p:txBody>
      </p:sp>
    </p:spTree>
    <p:extLst>
      <p:ext uri="{BB962C8B-B14F-4D97-AF65-F5344CB8AC3E}">
        <p14:creationId xmlns:p14="http://schemas.microsoft.com/office/powerpoint/2010/main" val="9425312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Money Spent by Indians in the USA</a:t>
            </a:r>
            <a:endParaRPr lang="en-US" dirty="0"/>
          </a:p>
        </p:txBody>
      </p:sp>
      <p:graphicFrame>
        <p:nvGraphicFramePr>
          <p:cNvPr id="6" name="Chart 5"/>
          <p:cNvGraphicFramePr/>
          <p:nvPr/>
        </p:nvGraphicFramePr>
        <p:xfrm>
          <a:off x="1281112" y="1572126"/>
          <a:ext cx="7012656" cy="41809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099238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entagon 6"/>
          <p:cNvSpPr/>
          <p:nvPr/>
        </p:nvSpPr>
        <p:spPr>
          <a:xfrm>
            <a:off x="323528" y="5661248"/>
            <a:ext cx="5922527" cy="257468"/>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AIR LIFT INTO USA</a:t>
            </a:r>
            <a:endParaRPr lang="en-US" dirty="0"/>
          </a:p>
        </p:txBody>
      </p:sp>
      <p:graphicFrame>
        <p:nvGraphicFramePr>
          <p:cNvPr id="5" name="Diagram 4"/>
          <p:cNvGraphicFramePr/>
          <p:nvPr>
            <p:extLst>
              <p:ext uri="{D42A27DB-BD31-4B8C-83A1-F6EECF244321}">
                <p14:modId xmlns:p14="http://schemas.microsoft.com/office/powerpoint/2010/main" val="559157559"/>
              </p:ext>
            </p:extLst>
          </p:nvPr>
        </p:nvGraphicFramePr>
        <p:xfrm>
          <a:off x="323528" y="1049085"/>
          <a:ext cx="8066856" cy="45779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619672" y="6093296"/>
            <a:ext cx="5976664" cy="646331"/>
          </a:xfrm>
          <a:prstGeom prst="rect">
            <a:avLst/>
          </a:prstGeom>
          <a:noFill/>
          <a:scene3d>
            <a:camera prst="perspectiveAbove"/>
            <a:lightRig rig="threePt" dir="t"/>
          </a:scene3d>
        </p:spPr>
        <p:txBody>
          <a:bodyPr wrap="square" rtlCol="0">
            <a:spAutoFit/>
          </a:bodyPr>
          <a:lstStyle/>
          <a:p>
            <a:r>
              <a:rPr lang="en-US" b="1" dirty="0" smtClean="0"/>
              <a:t>Approx. 90% of Indian travelers arrived in the U.S. through connecting flights from third point. </a:t>
            </a:r>
          </a:p>
        </p:txBody>
      </p:sp>
    </p:spTree>
    <p:extLst>
      <p:ext uri="{BB962C8B-B14F-4D97-AF65-F5344CB8AC3E}">
        <p14:creationId xmlns:p14="http://schemas.microsoft.com/office/powerpoint/2010/main" val="3676448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LIFT INTO BOSTON</a:t>
            </a:r>
            <a:endParaRPr lang="en-US" dirty="0"/>
          </a:p>
        </p:txBody>
      </p:sp>
      <p:sp>
        <p:nvSpPr>
          <p:cNvPr id="3076" name="AutoShape 4" descr="data:image/jpeg;base64,/9j/4AAQSkZJRgABAQAAAQABAAD/2wCEAAkGBxQHBhMRBxQVFhUWGCAaGBgXFhcfHBocIBobICAdGB8eHComJBomHCIZITIhJikrLi46HSAzOjMsOigtLisBCgoKBQUFDgUFDisZExkrKysrKysrKysrKysrKysrKysrKysrKysrKysrKysrKysrKysrKysrKysrKysrKysrK//AABEIAPIA0AMBIgACEQEDEQH/xAAbAAEBAQEBAQEBAAAAAAAAAAAABQQGAwIBB//EADkQAAICAQQBAwIEBQIDCQAAAAECAAMRBAUSITETIkEGUTJhYnEUI0JSgRUzkZKhFiVDcoKTpLHB/8QAFAEBAAAAAAAAAAAAAAAAAAAAAP/EABQRAQAAAAAAAAAAAAAAAAAAAAD/2gAMAwEAAhEDEQA/AP7jERAREQERJu77wu3MqIrWXWf7dSfibGMsfhUGRl2wBkDyQCFKJzjHcdde4q9HTV9BedfqWfqZStvHr45L3nsDGD5avcNXsl2nfd3psoZ/TtauixWXKsVs/wBxui4VCuP685+IHURPLSalNbpVt0jB0cBlZTkEEZBB+09YCIiAiIgIiICIiAiIgIiICIiAiIgIiICIiAnPaimzZNddqNNUtqWsrWEcvWUdKQoCNzRRlwuQR7gM5E6GZ9drE0GmNmpJCjA6Uk5JAAAAJJJIHX3geO1bvTu6udA3L024OCrKVbAPYYA4IIIPgggjM3SJ9P6R69TdfYDUlx5LQcEqe+VjHvDv7SUBwMf3FpbgQrNuOz6xbdnU+kzsb6lJx2pPOpD0H54JC45ZY4ZsZqDcKv4P1jYor/uYgAYOCDnwQcgg9ggiaZi0u1U6RgdPUgI8HAyM/Cn4H5CB4NvimxRRVqHBySwosCqoIHLLAZ7IwF5MRkgEAmatt3GrdNKLdvdbEORlT8jog/Yg9EHsTVIuzUrZvWrv0yKqsy1kqB/MevkHdseSGPpd9/yj8YgWoiICIiAiIgIiICIiAiIgIiICIiAiIgJN+pUNmwagVjJ9NiP3AyCPzB7EpT5sQWVlW8EYMBW4srDJ4IyP2M+py2oGu2PbmXR+lelYBV2D8wigA1+mg974HTAj8R9vtAfpdPeuqoD6ZgysMhlOQR+RgekRPl3FaE2EAAZJPgD7n8oHO7pqm3ncW0WlW5UVl9a+q1ECjHLgGWz1Fc+3wvg+QDLui0i6HSLVpgQqjAyST+5JJJJPZJJJ7JnO6k/wW86bUbfexo1VvvRTS1bFqiFZfbzPIivJViBjOMFiOpgIiICIiAiIgIiICIiAiIgIiICIiAiIgIiIE7c9wejU106JOVtoYgscIqqV5Mx8k+4YUdn8hkj92fbjt9dnqvzaxzY2FCoGIUH017KqSOWCzHLMcnMw7ex3rcqtbUOFS1stRI91q2cGLY/pr9qEZ9xx/SOmvQEx7voBue2WUuxUOuOS4yP8EEEfdSCD2CCDNkQIX0roaRoE1FdVS3OD6jIoHvyfUC9nivqcjxBxnPzky7OXr2S/YDn6aYWVlOJo1F1mF45K+i2G49ewqRg+1s5B52Nn3Vd1pYoro9bcLK3ADI3FW4tgkfhZTkEg5HcChERAREQEREBERAREQEREBERAREQET5ssFVZa0gAeSTgD9zP0HI6gfsi2Z3ncyik/w9WVswSPUt9vtyCCUQcgw8EsB/Qwn0dS+7al00LGupOmtC+525EMtRbrC4wWw3bYGCplLSaVNFplr0w4qowB3/xJPZJPZJ7JJJgfdVYpqC1ABVAAAGAAPAA+2J9xEBERATl900g3LflO0pwvpsT1dSPaAo4uamx/u8q2xxPtXnyyGAB6ic9sevTS6yzTa8ldRZdY+Gz71LEpwbGCBUFUDo4rYY9hwHQxEQEREBERAREQEREBPMahTqDWGXmAGK5HIAkgEjzgkEZ/IyVrN2st1NtGy1h3rADWMyitHYZCt3yLKvFyoHhl776ab6Z06aXjrEFzlub22gF3cjBcnHRx7QFwAMKAAAIH1rPqTT6O51uY4q/3XVWKVeMCxgMA4IOPgEE4BBlfz4kbdtnpH089FWn9RF9601twLOr8xhuQwS4ByT385knZdbZ9M7Dp690odKlK1lzZWfSDPhAwDH+UuVTlyJAAJHnAdfPx2CKS5wB2SZ+z8ZQy4bsGBD0un/161NRuCD0QM0VOMk58W2A+GI/CvlQST7jhNFP0/TSiqht4qMKovuCqo8KAHA4gdY/IfaYNrqbbPqb+F0b2HTjTmwpY3IVsbAEFTEcuOBZlSxC4QAATpIHnp6F01ITTgKqjAA8AT0iICIiAiIgJl3LQJuWkNepzjogjplYHKsh+GU4IP5TVECAdXrNsBGsqXUIvfq1+1+HzmrB5WDz7SA3wAcKae2bnVulJbQtyCtxYFWVlbAOGVgCDgg4I+RNkmbnsGn3SzlrK/d4LIzoxH2ZkIJX9JOIFIHPifshN9IaMVAaWkUkElGoLVMhOc8GQgqDk5Ue05OQczyXctVte2kbhp3vapCTbU1eLQo88SwYWMO+AUjPQMDop4a7VroNG9upOFQEk/t/+zBT9S6W6/gLlVuPIBwyZHWeJcAHGRkDOMjOMieG8bjpNz2CwWaik1W1kB1sU+faChB7YNjGO84x3A+dr1+rs3Kpd1WhFsqZ/TQuzqVNfl24gj34I4eR5MvzmNPa+4NTdoHpOqpqVdRS7MB/NRH4tgko3JQQSrdchjvI3JrtWQVs0qh/hherVYwOySqvkHORw+PMClrrWo0Vj6dObqpKpnHIgEhc4OMnrOJzaarVfUOntpqNVK8eDEfxAtw4ILoHSsp1nifdkg9jHdKrU63hizT0ch/V/EMFP5geiWH3wfH3Pmads0tlV1lmuZCz46RWAAA8ZZjk9n7ftA0aHQ17fpxXoUWtBk8VAAyTknr5J7J+ZoiIHhrNWmio56psDIHgkknoBQOyxPQA7M5nU7g+4/VNGn1mn1C0FWYcq/YzrwZHdlyAow44OVOQuVORij9P1ncB/F68hrCWVAAeNShipVASfcSCS/ROQOgABcgIkbd/qJNs3GrT8We2wEqoapevA7sdQST0FGT0Z4bcNy/hVs17aQsUBNIqtTDED2+t6tg6ORkV94+IGn6k2w6/QM2i61CKTS4dkIbo4LKfwkgZU5U4GQZu23WruOgruoyFsUMAwwRkeCPuPBkjVf6la/LSfwlYU4Fbeo/MHos1gC8MdkKEbOB7lz1S2Pbv9J2iqgNyKLgsf6m8s2MnHJiTjPzA3REQEREBERAREQEREBERA87qFvXF6qw+zAH/7ngm201XmyimoWEk8gigliMZJAznHWZrnxcStLGkAtg4BOATjoE/vA4jRbNpt4u9L6oUjWMWsetrAvqEqFD1rXYQ1aKqqjH3JxycMSTt0O3W7L9WqKr7b0vpfK3OP5YqaoL6YVACMOwJPuOVJJwTPn6cRvqjQV6ndb8kMjGmriFreviStnRcWCwNleeP6exknptfoU3CnjqgSAcgqzKynBGVZSGU4JGQR0SPmBpiRl+mqeWbDe3wOWq1B4j9ObPP5+fz8SbqdBXTutFWzW2et6gexjfdaVqXJYOHdhxcj0wG6yxYdrkB1clfUm5ttW3htOnJnsWoEnCoznirOQCeHIqOh8iU2cKwDEAnod+fnr/El7uP47WVaX+lv5th/TW6EKPsWcr39lbwcEBt23SDb9vrprJIrRUBPk8QBk/mfM0xECRv+zJuKpaa1e2k86+Q8474Mf7GIBx4BCtglRA+pdMtXLVWir9NwapvjwLACeyBkZGepXnO0Jqtbqba7tTXWUPhNOOQBJKOrPYwIK9Z4fiVx3jEDVs/1HVvG4XU6IW5pC8mep0U8s4A5AHOBnsDIKkZBzLEybVt67ZoxXSWbsszMQWdmJZmbAAyWJPQAHgAAAT71+sXb9DZdqiQlal2IBJwoycAdk4+BA0RMGy7mN30PqKj1kMyslgUOpViuGAJAzgEd+GB+ZvgIiICIiAiIgIiICIiAiIgcxuunrr+tNG9lXBm5Bb0UcrHCPimxh3w4c7AGBBKDsEe7p5zv13WF2QX2A401teoJBIZUrYGwqQCc+lzBHyCR1nM6KBI+rnNf0rq2QkYosPRIOAhJwR4OM9jxMe57rX9PEJt9NfBAj38SE9KktwFmAvYGGPxha3OegDfvpXU0MmoUMrAqysMggjBBB8gj4mCrYKKa7VqrwLUFbAkkemAwCKCcKg5NhRge4wJ31zty7jodP6y8uGqqIGSD7m9MlGBBV1Vy4I7BQSptu0V7ba7UGxiwAJstssOAWIANjE4yzHz8/kJF0Fx1Wk26vWe4gkWfP82hSuT+kWAnl9wn376qAiIgJi3DTM7LbpMeongE4DKfKMfseiD8EA/cHbECV/2gopU/6k66dl/Et7KmB9wSeLL+pSR8eepg3DXr9Rab0NpVrUdk52gEU+nzVmw5wLOSgrhOXnvA7nRPWHILgHHjI8ftPqBD+n3/AO9degwqpeAFH6qarGf92Zzkfln5MuSF9Ok6rc9bqF/A1vpJjwfRHBmP6vU5p+1ay7AREQEREBERAREQEREBIus3I7jp2q2IlmcFfWX/AG6sgjnz8MwPhFyc4zxHYobpq00OhZ9Tnj4wPxMWIVVX7szEKB8kiZvpnRvt+wUU6z8VaBPIJ4r0vIjrlx45x1nOIHJ6vb9RpfpvVbdo9Pa9dnrJQ5dPZzXKBsuSa/UL+444gouDgkd8vj3T9iAiIgTdFsWn0O4NfpKgtjBgzAnvk3Nus4yWwSfyH2EpREBERAREQERECN9NIKE1Na/06m0nsebG9XwPH+589/PggyzI+zLw3jX4/quRv/j0rn9vbj/BliAiIgIiICIiAiIgJD12ov3LVGvY7FrWph6lrJzDMGUmpVyMjjkO2fbkAe7lw07prmDehtuDc2PzFSnzY/7DPFTjkQB0Mka9BpF0GjSrT54qMDJyT9yx+WJySfkkmBhTa7NRYp3i1bVR+aItXBeQOVZ8sxJU4IwQOgSCQCK0RAREQEREBERAREQEREBERAkVj0/q1+P/AImnTP5cLHxn9+Z/5TK8l6xfQ3yixMAOGqb8/aXX/IKt/wAxlSAiIgIiICInlqdQuloL6lgqjyWOB5wP+uBA9ZIu3BtxXhsxJycG8AcEGfcUJ6d8ZxgMoP4vBEzbrd/rmnWjS128WsrLl6nRDWtiu4PMDIZVKce88vGMy+BxGBA8dHpE0VXHTjAzkkkksfksT2WP3Pc94iAiIgIiICIiAiIgIiICIiAiIgY930h1u3uleOXTIT4DqQyE4+A4Uz10WpGs0quoIyO1OMqR0VOCRkHIOD8T2+Zh28ejrL6/jkHA/Jx3/wAXFh/zA3xEQEREDHumqOl0uaAC7MqLnOMswGSB5AGWI66B8TPpdm9LWerqrbbT0QrleCvgguigdEjrGcDvHZYn9+okJ28PWcMliMp688wCP2Kkj799d4lOAiIgIiICIiAiIgIiICIiAiIgIiICIiAk/UH0d6qboB0dCfksMOg/wouP/H7yhMm56c6nSkU/jUhkJ/uU5GfyP4T+RMDXE8dJqBq9Mr1+GGcHyD8g/mDkEfBBntAREQJf1M3DZXI8gqR+RDqQT+kHBIHeAZUkfe7hbr9LpgQS9nN1z2K61Zw2P7RcKVJ/UB8yxAREQEREBERAREQEREBERAREQEREBERAREQJtQ/hN6KJnjchfj8B1KhiP/MGUkeMqT5JJpSbv7jTaIXuQBQwsYn4QZFh/wDbLyip5LlewYH7ETLumvXbNA914JCj8K45MSQFVckDkzEKBkZJEDJoFxv+qLAZIqw36eLYX/Dc2/8AXKsk7Etl119+urao2MoRHNZZUVFxy4My55mw+T5ErQEREBERAREQEREBERAREQEREBERAREQEREDLueiXcdttov7W1GRv2ZSD/0M+do1P8XtyM44tjDr/a46ZeuumyOuj5HU2SPrC20619Qis9LgeqqKWZGAx6iqoJbK8VYDscVIz3Ao63WJoNObNYwRRgZP3JAAH3YkgADskgCQ9MTv2+rbYlo01KBqhZU1fK4lwzMlgD+xAvHKge9j2QOOulbtz1ddmrr9Gqs81VmDWM3FlHMLlVUA5wGYk4/Dx91iAiIgIiICIiAiIgIiICIiAiIgIiICIiAiIgIiICIiAiIgIiICIiAiIgIiICIiAiIgIiICIi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8" name="AutoShape 6" descr="data:image/jpeg;base64,/9j/4AAQSkZJRgABAQAAAQABAAD/2wCEAAkGBxQHBhMRBxQVFhUWGCAaGBgXFhcfHBocIBobICAdGB8eHComJBomHCIZITIhJikrLi46HSAzOjMsOigtLisBCgoKBQUFDgUFDisZExkrKysrKysrKysrKysrKysrKysrKysrKysrKysrKysrKysrKysrKysrKysrKysrKysrK//AABEIAPIA0AMBIgACEQEDEQH/xAAbAAEBAQEBAQEBAAAAAAAAAAAABQQGAwIBB//EADkQAAICAQQBAwIEBQIDCQAAAAECAAMRBAUSITETIkEGUTJhYnEUI0JSgRUzkZKhFiVDcoKTpLHB/8QAFAEBAAAAAAAAAAAAAAAAAAAAAP/EABQRAQAAAAAAAAAAAAAAAAAAAAD/2gAMAwEAAhEDEQA/AP7jERAREQERJu77wu3MqIrWXWf7dSfibGMsfhUGRl2wBkDyQCFKJzjHcdde4q9HTV9BedfqWfqZStvHr45L3nsDGD5avcNXsl2nfd3psoZ/TtauixWXKsVs/wBxui4VCuP685+IHURPLSalNbpVt0jB0cBlZTkEEZBB+09YCIiAiIgIiICIiAiIgIiICIiAiIgIiICIiAnPaimzZNddqNNUtqWsrWEcvWUdKQoCNzRRlwuQR7gM5E6GZ9drE0GmNmpJCjA6Uk5JAAAAJJJIHX3geO1bvTu6udA3L024OCrKVbAPYYA4IIIPgggjM3SJ9P6R69TdfYDUlx5LQcEqe+VjHvDv7SUBwMf3FpbgQrNuOz6xbdnU+kzsb6lJx2pPOpD0H54JC45ZY4ZsZqDcKv4P1jYor/uYgAYOCDnwQcgg9ggiaZi0u1U6RgdPUgI8HAyM/Cn4H5CB4NvimxRRVqHBySwosCqoIHLLAZ7IwF5MRkgEAmatt3GrdNKLdvdbEORlT8jog/Yg9EHsTVIuzUrZvWrv0yKqsy1kqB/MevkHdseSGPpd9/yj8YgWoiICIiAiIgIiICIiAiIgIiICIiAiIgJN+pUNmwagVjJ9NiP3AyCPzB7EpT5sQWVlW8EYMBW4srDJ4IyP2M+py2oGu2PbmXR+lelYBV2D8wigA1+mg974HTAj8R9vtAfpdPeuqoD6ZgysMhlOQR+RgekRPl3FaE2EAAZJPgD7n8oHO7pqm3ncW0WlW5UVl9a+q1ECjHLgGWz1Fc+3wvg+QDLui0i6HSLVpgQqjAyST+5JJJJPZJJJ7JnO6k/wW86bUbfexo1VvvRTS1bFqiFZfbzPIivJViBjOMFiOpgIiICIiAiIgIiICIiAiIgIiICIiAiIgIiIE7c9wejU106JOVtoYgscIqqV5Mx8k+4YUdn8hkj92fbjt9dnqvzaxzY2FCoGIUH017KqSOWCzHLMcnMw7ex3rcqtbUOFS1stRI91q2cGLY/pr9qEZ9xx/SOmvQEx7voBue2WUuxUOuOS4yP8EEEfdSCD2CCDNkQIX0roaRoE1FdVS3OD6jIoHvyfUC9nivqcjxBxnPzky7OXr2S/YDn6aYWVlOJo1F1mF45K+i2G49ewqRg+1s5B52Nn3Vd1pYoro9bcLK3ADI3FW4tgkfhZTkEg5HcChERAREQEREBERAREQEREBERAREQET5ssFVZa0gAeSTgD9zP0HI6gfsi2Z3ncyik/w9WVswSPUt9vtyCCUQcgw8EsB/Qwn0dS+7al00LGupOmtC+525EMtRbrC4wWw3bYGCplLSaVNFplr0w4qowB3/xJPZJPZJ7JJJgfdVYpqC1ABVAAAGAAPAA+2J9xEBERATl900g3LflO0pwvpsT1dSPaAo4uamx/u8q2xxPtXnyyGAB6ic9sevTS6yzTa8ldRZdY+Gz71LEpwbGCBUFUDo4rYY9hwHQxEQEREBERAREQEREBPMahTqDWGXmAGK5HIAkgEjzgkEZ/IyVrN2st1NtGy1h3rADWMyitHYZCt3yLKvFyoHhl776ab6Z06aXjrEFzlub22gF3cjBcnHRx7QFwAMKAAAIH1rPqTT6O51uY4q/3XVWKVeMCxgMA4IOPgEE4BBlfz4kbdtnpH089FWn9RF9601twLOr8xhuQwS4ByT385knZdbZ9M7Dp690odKlK1lzZWfSDPhAwDH+UuVTlyJAAJHnAdfPx2CKS5wB2SZ+z8ZQy4bsGBD0un/161NRuCD0QM0VOMk58W2A+GI/CvlQST7jhNFP0/TSiqht4qMKovuCqo8KAHA4gdY/IfaYNrqbbPqb+F0b2HTjTmwpY3IVsbAEFTEcuOBZlSxC4QAATpIHnp6F01ITTgKqjAA8AT0iICIiAiIgJl3LQJuWkNepzjogjplYHKsh+GU4IP5TVECAdXrNsBGsqXUIvfq1+1+HzmrB5WDz7SA3wAcKae2bnVulJbQtyCtxYFWVlbAOGVgCDgg4I+RNkmbnsGn3SzlrK/d4LIzoxH2ZkIJX9JOIFIHPifshN9IaMVAaWkUkElGoLVMhOc8GQgqDk5Ue05OQczyXctVte2kbhp3vapCTbU1eLQo88SwYWMO+AUjPQMDop4a7VroNG9upOFQEk/t/+zBT9S6W6/gLlVuPIBwyZHWeJcAHGRkDOMjOMieG8bjpNz2CwWaik1W1kB1sU+faChB7YNjGO84x3A+dr1+rs3Kpd1WhFsqZ/TQuzqVNfl24gj34I4eR5MvzmNPa+4NTdoHpOqpqVdRS7MB/NRH4tgko3JQQSrdchjvI3JrtWQVs0qh/hherVYwOySqvkHORw+PMClrrWo0Vj6dObqpKpnHIgEhc4OMnrOJzaarVfUOntpqNVK8eDEfxAtw4ILoHSsp1nifdkg9jHdKrU63hizT0ch/V/EMFP5geiWH3wfH3Pmads0tlV1lmuZCz46RWAAA8ZZjk9n7ftA0aHQ17fpxXoUWtBk8VAAyTknr5J7J+ZoiIHhrNWmio56psDIHgkknoBQOyxPQA7M5nU7g+4/VNGn1mn1C0FWYcq/YzrwZHdlyAow44OVOQuVORij9P1ncB/F68hrCWVAAeNShipVASfcSCS/ROQOgABcgIkbd/qJNs3GrT8We2wEqoapevA7sdQST0FGT0Z4bcNy/hVs17aQsUBNIqtTDED2+t6tg6ORkV94+IGn6k2w6/QM2i61CKTS4dkIbo4LKfwkgZU5U4GQZu23WruOgruoyFsUMAwwRkeCPuPBkjVf6la/LSfwlYU4Fbeo/MHos1gC8MdkKEbOB7lz1S2Pbv9J2iqgNyKLgsf6m8s2MnHJiTjPzA3REQEREBERAREQEREBERA87qFvXF6qw+zAH/7ngm201XmyimoWEk8gigliMZJAznHWZrnxcStLGkAtg4BOATjoE/vA4jRbNpt4u9L6oUjWMWsetrAvqEqFD1rXYQ1aKqqjH3JxycMSTt0O3W7L9WqKr7b0vpfK3OP5YqaoL6YVACMOwJPuOVJJwTPn6cRvqjQV6ndb8kMjGmriFreviStnRcWCwNleeP6exknptfoU3CnjqgSAcgqzKynBGVZSGU4JGQR0SPmBpiRl+mqeWbDe3wOWq1B4j9ObPP5+fz8SbqdBXTutFWzW2et6gexjfdaVqXJYOHdhxcj0wG6yxYdrkB1clfUm5ttW3htOnJnsWoEnCoznirOQCeHIqOh8iU2cKwDEAnod+fnr/El7uP47WVaX+lv5th/TW6EKPsWcr39lbwcEBt23SDb9vrprJIrRUBPk8QBk/mfM0xECRv+zJuKpaa1e2k86+Q8474Mf7GIBx4BCtglRA+pdMtXLVWir9NwapvjwLACeyBkZGepXnO0Jqtbqba7tTXWUPhNOOQBJKOrPYwIK9Z4fiVx3jEDVs/1HVvG4XU6IW5pC8mep0U8s4A5AHOBnsDIKkZBzLEybVt67ZoxXSWbsszMQWdmJZmbAAyWJPQAHgAAAT71+sXb9DZdqiQlal2IBJwoycAdk4+BA0RMGy7mN30PqKj1kMyslgUOpViuGAJAzgEd+GB+ZvgIiICIiAiIgIiICIiAiIgcxuunrr+tNG9lXBm5Bb0UcrHCPimxh3w4c7AGBBKDsEe7p5zv13WF2QX2A401teoJBIZUrYGwqQCc+lzBHyCR1nM6KBI+rnNf0rq2QkYosPRIOAhJwR4OM9jxMe57rX9PEJt9NfBAj38SE9KktwFmAvYGGPxha3OegDfvpXU0MmoUMrAqysMggjBBB8gj4mCrYKKa7VqrwLUFbAkkemAwCKCcKg5NhRge4wJ31zty7jodP6y8uGqqIGSD7m9MlGBBV1Vy4I7BQSptu0V7ba7UGxiwAJstssOAWIANjE4yzHz8/kJF0Fx1Wk26vWe4gkWfP82hSuT+kWAnl9wn376qAiIgJi3DTM7LbpMeongE4DKfKMfseiD8EA/cHbECV/2gopU/6k66dl/Et7KmB9wSeLL+pSR8eepg3DXr9Rab0NpVrUdk52gEU+nzVmw5wLOSgrhOXnvA7nRPWHILgHHjI8ftPqBD+n3/AO9degwqpeAFH6qarGf92Zzkfln5MuSF9Ok6rc9bqF/A1vpJjwfRHBmP6vU5p+1ay7AREQEREBERAREQEREBIus3I7jp2q2IlmcFfWX/AG6sgjnz8MwPhFyc4zxHYobpq00OhZ9Tnj4wPxMWIVVX7szEKB8kiZvpnRvt+wUU6z8VaBPIJ4r0vIjrlx45x1nOIHJ6vb9RpfpvVbdo9Pa9dnrJQ5dPZzXKBsuSa/UL+444gouDgkd8vj3T9iAiIgTdFsWn0O4NfpKgtjBgzAnvk3Nus4yWwSfyH2EpREBERAREQERECN9NIKE1Na/06m0nsebG9XwPH+589/PggyzI+zLw3jX4/quRv/j0rn9vbj/BliAiIgIiICIiAiIgJD12ov3LVGvY7FrWph6lrJzDMGUmpVyMjjkO2fbkAe7lw07prmDehtuDc2PzFSnzY/7DPFTjkQB0Mka9BpF0GjSrT54qMDJyT9yx+WJySfkkmBhTa7NRYp3i1bVR+aItXBeQOVZ8sxJU4IwQOgSCQCK0RAREQEREBERAREQEREBERAkVj0/q1+P/AImnTP5cLHxn9+Z/5TK8l6xfQ3yixMAOGqb8/aXX/IKt/wAxlSAiIgIiICInlqdQuloL6lgqjyWOB5wP+uBA9ZIu3BtxXhsxJycG8AcEGfcUJ6d8ZxgMoP4vBEzbrd/rmnWjS128WsrLl6nRDWtiu4PMDIZVKce88vGMy+BxGBA8dHpE0VXHTjAzkkkksfksT2WP3Pc94iAiIgIiICIiAiIgIiICIiAiIgY930h1u3uleOXTIT4DqQyE4+A4Uz10WpGs0quoIyO1OMqR0VOCRkHIOD8T2+Zh28ejrL6/jkHA/Jx3/wAXFh/zA3xEQEREDHumqOl0uaAC7MqLnOMswGSB5AGWI66B8TPpdm9LWerqrbbT0QrleCvgguigdEjrGcDvHZYn9+okJ28PWcMliMp688wCP2Kkj799d4lOAiIgIiICIiAiIgIiICIiAiIgIiICIiAk/UH0d6qboB0dCfksMOg/wouP/H7yhMm56c6nSkU/jUhkJ/uU5GfyP4T+RMDXE8dJqBq9Mr1+GGcHyD8g/mDkEfBBntAREQJf1M3DZXI8gqR+RDqQT+kHBIHeAZUkfe7hbr9LpgQS9nN1z2K61Zw2P7RcKVJ/UB8yxAREQEREBERAREQEREBERAREQEREBERAREQJtQ/hN6KJnjchfj8B1KhiP/MGUkeMqT5JJpSbv7jTaIXuQBQwsYn4QZFh/wDbLyip5LlewYH7ETLumvXbNA914JCj8K45MSQFVckDkzEKBkZJEDJoFxv+qLAZIqw36eLYX/Dc2/8AXKsk7Etl119+urao2MoRHNZZUVFxy4My55mw+T5ErQEREBERAREQEREBERAREQEREBERAREQEREDLueiXcdttov7W1GRv2ZSD/0M+do1P8XtyM44tjDr/a46ZeuumyOuj5HU2SPrC20619Qis9LgeqqKWZGAx6iqoJbK8VYDscVIz3Ao63WJoNObNYwRRgZP3JAAH3YkgADskgCQ9MTv2+rbYlo01KBqhZU1fK4lwzMlgD+xAvHKge9j2QOOulbtz1ddmrr9Gqs81VmDWM3FlHMLlVUA5wGYk4/Dx91iAiIgIiICIiAiIgIiICIiAiIgIiICIiAiIgIiICIiAiIgIiICIiAiIgIiICIiAiIgIiICIi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80" name="Picture 8"/>
          <p:cNvPicPr>
            <a:picLocks noChangeAspect="1" noChangeArrowheads="1"/>
          </p:cNvPicPr>
          <p:nvPr/>
        </p:nvPicPr>
        <p:blipFill>
          <a:blip r:embed="rId3"/>
          <a:srcRect/>
          <a:stretch>
            <a:fillRect/>
          </a:stretch>
        </p:blipFill>
        <p:spPr bwMode="auto">
          <a:xfrm>
            <a:off x="155575" y="1179635"/>
            <a:ext cx="2129291" cy="2449830"/>
          </a:xfrm>
          <a:prstGeom prst="rect">
            <a:avLst/>
          </a:prstGeom>
          <a:noFill/>
          <a:ln w="9525">
            <a:noFill/>
            <a:miter lim="800000"/>
            <a:headEnd/>
            <a:tailEnd/>
          </a:ln>
          <a:effectLst/>
        </p:spPr>
      </p:pic>
      <p:grpSp>
        <p:nvGrpSpPr>
          <p:cNvPr id="12" name="Group 11"/>
          <p:cNvGrpSpPr/>
          <p:nvPr/>
        </p:nvGrpSpPr>
        <p:grpSpPr>
          <a:xfrm>
            <a:off x="5072296" y="3566194"/>
            <a:ext cx="3286491" cy="2167856"/>
            <a:chOff x="5072296" y="3566194"/>
            <a:chExt cx="3286491" cy="2167856"/>
          </a:xfrm>
        </p:grpSpPr>
        <p:pic>
          <p:nvPicPr>
            <p:cNvPr id="3082" name="Picture 10" descr="http://www.yellowmaps.com/maps/img/US/blank-county/Massachusetts_co_lines.jpg"/>
            <p:cNvPicPr>
              <a:picLocks noChangeAspect="1" noChangeArrowheads="1"/>
            </p:cNvPicPr>
            <p:nvPr/>
          </p:nvPicPr>
          <p:blipFill>
            <a:blip r:embed="rId4">
              <a:lum/>
            </a:blip>
            <a:srcRect l="6694" t="17560" r="4705" b="6714"/>
            <a:stretch>
              <a:fillRect/>
            </a:stretch>
          </p:blipFill>
          <p:spPr bwMode="auto">
            <a:xfrm>
              <a:off x="5072296" y="3566194"/>
              <a:ext cx="3286491" cy="2167856"/>
            </a:xfrm>
            <a:prstGeom prst="rect">
              <a:avLst/>
            </a:prstGeom>
            <a:noFill/>
          </p:spPr>
        </p:pic>
        <p:sp>
          <p:nvSpPr>
            <p:cNvPr id="11" name="Rectangle 10"/>
            <p:cNvSpPr/>
            <p:nvPr/>
          </p:nvSpPr>
          <p:spPr>
            <a:xfrm>
              <a:off x="5072296" y="5106572"/>
              <a:ext cx="1539519" cy="627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Arc 14"/>
          <p:cNvSpPr/>
          <p:nvPr/>
        </p:nvSpPr>
        <p:spPr>
          <a:xfrm>
            <a:off x="-5345723" y="1617785"/>
            <a:ext cx="12769421" cy="438912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5"/>
          <p:cNvSpPr/>
          <p:nvPr/>
        </p:nvSpPr>
        <p:spPr>
          <a:xfrm>
            <a:off x="-5193323" y="1770185"/>
            <a:ext cx="12769421" cy="438912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Arc 16"/>
          <p:cNvSpPr/>
          <p:nvPr/>
        </p:nvSpPr>
        <p:spPr>
          <a:xfrm>
            <a:off x="-5040923" y="1922585"/>
            <a:ext cx="12769421" cy="438912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Arc 17"/>
          <p:cNvSpPr/>
          <p:nvPr/>
        </p:nvSpPr>
        <p:spPr>
          <a:xfrm>
            <a:off x="-4888523" y="2074985"/>
            <a:ext cx="12769421" cy="438912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Arc 18"/>
          <p:cNvSpPr/>
          <p:nvPr/>
        </p:nvSpPr>
        <p:spPr>
          <a:xfrm>
            <a:off x="-4736123" y="2227385"/>
            <a:ext cx="12769421" cy="438912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Arc 19"/>
          <p:cNvSpPr/>
          <p:nvPr/>
        </p:nvSpPr>
        <p:spPr>
          <a:xfrm>
            <a:off x="-4583723" y="2379785"/>
            <a:ext cx="12769421" cy="438912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Arc 20"/>
          <p:cNvSpPr/>
          <p:nvPr/>
        </p:nvSpPr>
        <p:spPr>
          <a:xfrm>
            <a:off x="-4431323" y="2532185"/>
            <a:ext cx="12769421" cy="438912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084" name="Picture 12" descr="https://encrypted-tbn3.gstatic.com/images?q=tbn:ANd9GcQUxHpx7Yv75F_mA6ARMo85tNfQe8nP4j4y67nOIJz9B9o6HOMN5Q"/>
          <p:cNvPicPr>
            <a:picLocks noChangeAspect="1" noChangeArrowheads="1"/>
          </p:cNvPicPr>
          <p:nvPr/>
        </p:nvPicPr>
        <p:blipFill>
          <a:blip r:embed="rId5"/>
          <a:srcRect/>
          <a:stretch>
            <a:fillRect/>
          </a:stretch>
        </p:blipFill>
        <p:spPr bwMode="auto">
          <a:xfrm>
            <a:off x="442829" y="4323706"/>
            <a:ext cx="1842037" cy="782866"/>
          </a:xfrm>
          <a:prstGeom prst="rect">
            <a:avLst/>
          </a:prstGeom>
          <a:noFill/>
        </p:spPr>
      </p:pic>
      <p:sp>
        <p:nvSpPr>
          <p:cNvPr id="3086" name="AutoShape 14" descr="data:image/jpeg;base64,/9j/4AAQSkZJRgABAQAAAQABAAD/2wCEAAkGBggGDxUIBxEQEhUUFxcXGBESEREYFRsbGRIVHxkZGRIjHCceGRsjGhQWJjIgJykpLC8sGB4xNTAqOCYrLCoBCQoKDgwOGg8PGjMkHyUtNTUwNSkrMDQpMzQ1KSk1MSksKSwyNSwsMDU0MjQ1LjQvKSkpMyssNSkvMSwsNCwsLP/AABEIAOEA4QMBIgACEQEDEQH/xAAcAAEAAgIDAQAAAAAAAAAAAAAABgcEBQEDCAL/xABAEAACAQMCBAQEAgYGCwAAAAAAAQIDBBEFEgYHITETIkFRYXGBkTJCFBVSgpKhFyNUYnKxMzQ1Q3SytMHC0fD/xAAaAQEAAgMBAAAAAAAAAAAAAAAAAwQBBQYC/8QAMREBAAEDAQUECAcAAAAAAAAAAAECAxEEBRIhMUEUYaLhExYiUXGR8PEGMlNjgaGx/9oADAMBAAIRAxEAPwC8QAAAAAAAAAAAAAAAAAAAAAAAAAAAAAAAAAAAAAAAAAAAAAAAAAAAAAAAAAAAAAAAAAAAAAAAAAAAAAAAAAAAAAAAAAAAAAAAAAAAAAAAAAAAAAAAAAAAAAAAAAAAAAAAAAAAAAAAAAAAAAAAAAAAAAAAAAAAAAAAAAAAAAAAAAAAAAAAAAAAAAAAAAAAAAAAAAAAAAAAAAAAAAAAAAAAAAAAAAAAAAAAAAAOJSjDrJpfM5Kk5ocR/rKutLoPNOi/N7Op6/wrp83IjuVxRGV/QaKrWXfRxOI6z7lsePS/aj90PHpftR+6PN+1ey+yG1ey+yK/au50Pq1H6vh83pDx6X7Ufuh49L9qP3R5v2r2X2R3WdlUv6kbW2inKclGKx6t/wCQ7T3MT+G6YjM3fD5vRkZxn1i0/kcmv0DRqOgW0LC3x5V1lj8Un+KT+b/7GwLccuLk64piqYpnMAAMvAAfFetTtoyrVmoxinKUm8JJLLbfskgPsFNa5z8r+K6PD1tCUE8KpW3uUviqcWsL5tv4LsbfQebeo3un3GuXtlFxt5wi3SqtKW5+bEZJ425hnq/xfACzgQvgPmbbcc1atrToToypxU/NOMtycsPsljDx9zU8Sc7LLh+7q6ZG1qVfCltdRVYxTaS3LGPRtr6AWUR/j7UdQ0nTLi80hPxYRTTUcuKcoqUkvXbFyf0Om946tLPSVxSoOUJQhJUtyUszlGOzd2ym39mRzS+c9LVKFzfQsqqja04zlmrB5cqijGK8vRvzP90DSclOKdf1m6q2t/Vq16Kp7nOo3LZPfFRSn6bk5eX+7kuQr/gTmdp3EtSra0bX9FjSpyrSm5w24UoptpJejzn4EZ1vn5X8V0eHraEoJ4VStvcpfFU4tbV8238uwZXMCEcuOPrzjChWvNSo06MKLw6sZy2N7W5La15dqw28v8REte591VVdHh23hOCeFUrb8z+MaccNL2y8/BBhcgIRyy471DjiFWpe29OkqTjHxISliUmm3HY10aWG+v5ka3jHnTY8PVpadptL9JqQbjOTntpxku8U8Nya9ey+IFkmHrFe5trarWsY76kac5QhjOZKDcVj4vBWuj8+7K6jNanbulOMJShtqboTcYtqG5xTg3jCymvibfhLmzQ4rnWpU7adPwaM6zbqReVFry9uj69wILyw404n1PVoWtzXrV4VN/iwn1jFKLe5L/d4kkumF1wXyVrwbzasOJr2Gm21k6Mq25urvpv8NOUvNiKb/D/MxrTn3ptWt4F3bVKUfNmp4kZY2xk+kUsttpJL3aDK0wVrwZzeq8X6gtLjaxpQlGclN1XKfljlZW1Lr/8AZLKbx3DDQ8Z8Qrhy0lXg14kvJTX95rvj2isv6JepV3ANvR1DUadO8jGopKo2ppSTfhyeWn3eepL56bbcy61W4nWqQp28vCpqG3DWMyn1XeT/AJJGy0Dl1Z8P3EdQo1qs3FSW2ShjzRa9F8SrVTVXXFUcnUWL1jRaW5ZqnF2qOPCescIz9cWVxHw7pFCyuKtG2oRlGjUakqUE01B4aeOjKRPROo2UdSo1LObaVSEoNrGVui1lfchX9EGn/wBor/an/wChetTVMbsGyNqWtPRVF+qczPDnKqyyeVXDffW7le8KWftOf/iv3iJ0uGJ3epS0S1bajUlFzaWVCL80n6dv5tF32dpRsacba3W2MEoxXskuhHYt+1mei9tzaEU2YtW541xn+PN3AAvOJAAANTxXpVbXLC4022ltlVpThFvtlx6Zfs+31Nsariq+u9Nsa91p0J1KsactkIRcpbmsJqPrhvPyTA826dd65y6vVdSo+FVhujtr024tS6PD6Z/xRf1LQ4O5i23Hyq8NavQp0Z3EKiU6S8k24PdmL6qeFnOXnb6YWYde85deuraelanRtam6DhKdSlJS6rGXDdt3fRdfQzeS3B19d3kNdrwlCjRUtspJrfOUXFKPukpNt9uy98GWl5eau+CtWb1DyqEa9KovjCMnj6zpRX1NBGxvddhday+vhONSq/jWrY/zbfyRLecvDdXT9UldW0JOFxFVPLFtbl5Zr55in+8TPlbwcrjQ7ildx2yvfEXmWGoxi4QePhJSl9QK6uOKfG0CnoTl5oXUnj18PY5r6eJUf8JKtE0T9W8JXd7Nea58/wC5GrCMP8pP94rShouoXFWNlGlU3ymqeNkvxOW3vj3PQvH2mQ03h+tp1qm1To04RSXXEZ012+gFS8rdJra7K/022kozq2U4xb7ZdWnhP4Ps/mafTb3XOXV7+lSo+FVgpR216bcWpd8Ppn/FF/XqbzlhW1HSJX13ZUa0qsbOfhxjTk5bnVppNLHXGc49kz6vecuu3ltPStTpWtTdBwlOpTkp9VjLhu27vouvoBK+HeYP9INC44Zr0qdtcXFKrsqUsqnOTg87l3jLC75eUn7da2sbjXOXd6rqpRdKrT3LbWptxaaw8Pplf3ov6m75dcN6xQVTii3o1WrelUdFKDcqlWVOUI7I95RjvbbXtjr1x23PObX61vPStTpWtRuLhKVWlJS6rGZQ3KO76L5ASzhPnF+t41rO7oU6Nd0qtWE6Odk5wpSliUX1UsQ75ecY6dM1Zwfo9PiXUKGnXcmo1Z+eWerSjKUsP3e1rPuyXcnOCrvVLuOr3UJK3pKeJSTSqSlCUdsfdJSbb7dl6kd4r4W1Tl/edN8YxnuoXK6JpPMWpdlNdMr3+DQFq8wuWfDtrplW702jChUoQc4zi5eZR7xnl+bKz1fXOPrBuT3+mvv+Brf80Dpu+MeMeYVvOw8rpUoOpWlSp7U1BbvPLrltx6RWMvHTp0yuUNtWp1b3xITWbKqusZL80PgBq+Tv+2rb5Vf+nqGj0XSlrmoUtNk3FVayg5Luk59WvjjJIeUFrXp6zbSqQmlip1cZJf6vU9cGHwNaXEdZtpShNL9IXVwlju/XAF9aHy+4c4dqRvNMt1CpFNKpvqOWGsPOZYefkYPMriT9UW36DbvFSumuneMPzP69l837EsubmlZ05XFw1GME5Sb9ElllCcRa3V4guZ31XKUniMX+WK/Cvt3+LZBfr3acR1bzYmi7Rf36vy0/70hvOCuNqHCtOpRrUp1N8lLMZRWMRx6k04e5jW3EFxHT6VCpByUnulKLXli32XyKdJFwBeW9hqFOvdzjCKU8ym0ks05JdfmVbd2qJino6PaGzLFyi5e3c14mec88cOC59SvY6bQqXk05KnCU3Fd3ti3j+RB/6YLP+zVf44G64i4m0a4s7ijRuaEpSpVEoqpFttweElnuVpwTw6+I7tUqi/qoeeo/hnpH959PlksXLlW9EUS0eztDYmxcu6qmfZ+MdFlcF6VFeLrtWDjO7k5xjLvGm3mK+b7/AMPsSg4SUeiOSemN2MNDfvTeuTXP2jpAAD0hAAAAAGNX0yyupeLcUaU5L80qcG/u0ZCSXRHIAAAAAABi19MsbqXi3FGlOS/NKnBv7tZMoAcJJdEY9xplldyVS4pUpyXaUqcJP7tGSAOElHoj5q0qddbKsVJP0kk19j7AHXRoUrdbKMYxXtFJL7I7AAAAArnmrxIoJaJbS6vEquH6flj9X1fyXuVnk9IuKfdIbI+y+xWrsTXOcuj0W2qNJZi1Ta+M73OffyebugyekdkfZfYbI+y+x47L3rnrN+14vJ5vWZdF1+CLx4J4dXDtpGlUX9ZPz1H8WukflFdPnn3N/tj7I5JbdmKJy1m0dsVay3FuKd2OvHOf6gABO0YAAAAAAAAAAAAAAAAAAAAAAAAAAAAAAAAAAAAAAAAAAAAAAAAAAAAAAAAAAAAAAAAAAAAAAAAAAAAAAAAAAAAAAAAAAAAAAAAAAAAAAAAAAAAAAAAAAAAAAAAAAAAAAAAAAAAAAAAAAAAAAAAAAAAAAAAAAAAAAAAAAAAAAAAAAAAAAAAAAAAAAAAAAAAAAAAAAAMDWVqbpqOjumqjlHrVztUfzPC9TWXNTiinKMYqjKCkk5UopzacG21Cc4xilJJfibaln0AkQI/plTiOpFu/jTi01hbYdf6tZxio/Lvyk3h47pGdCpqkE/EjCTxLG3HR7Y4zlrpnevsRTcxOMT8mMtkDX16t/KWaMWlhYT8Nvv5s+fvjt6ZFB6k5RdXbjpuWFn8Mc9c+7l9h6XjjE/Iy2AAJWQAAAAAAAAAAAAAAAAAAAAAAAAAAAAAAAAAAAAAAA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88" name="Picture 16" descr="http://www.pycomall.com/images/P1/Swiss_Air_logo_in_vector_format.png"/>
          <p:cNvPicPr>
            <a:picLocks noChangeAspect="1" noChangeArrowheads="1"/>
          </p:cNvPicPr>
          <p:nvPr/>
        </p:nvPicPr>
        <p:blipFill>
          <a:blip r:embed="rId6"/>
          <a:srcRect t="28554" b="25292"/>
          <a:stretch>
            <a:fillRect/>
          </a:stretch>
        </p:blipFill>
        <p:spPr bwMode="auto">
          <a:xfrm>
            <a:off x="2443911" y="5139429"/>
            <a:ext cx="1778001" cy="820616"/>
          </a:xfrm>
          <a:prstGeom prst="rect">
            <a:avLst/>
          </a:prstGeom>
          <a:noFill/>
        </p:spPr>
      </p:pic>
      <p:pic>
        <p:nvPicPr>
          <p:cNvPr id="3090" name="Picture 18" descr="https://pbs.twimg.com/profile_images/1705975355/va_twitter_p_r3d_rgbL.jpg"/>
          <p:cNvPicPr>
            <a:picLocks noChangeAspect="1" noChangeArrowheads="1"/>
          </p:cNvPicPr>
          <p:nvPr/>
        </p:nvPicPr>
        <p:blipFill>
          <a:blip r:embed="rId7"/>
          <a:srcRect/>
          <a:stretch>
            <a:fillRect/>
          </a:stretch>
        </p:blipFill>
        <p:spPr bwMode="auto">
          <a:xfrm>
            <a:off x="3104956" y="3147340"/>
            <a:ext cx="1462625" cy="1462625"/>
          </a:xfrm>
          <a:prstGeom prst="rect">
            <a:avLst/>
          </a:prstGeom>
          <a:noFill/>
        </p:spPr>
      </p:pic>
      <p:pic>
        <p:nvPicPr>
          <p:cNvPr id="3092" name="Picture 20" descr="https://encrypted-tbn3.gstatic.com/images?q=tbn:ANd9GcTWq0q6wacps0XKwifixC33vAnD2kMAMBXNRIBfuCg4yEdOZwPbfc4uXVeU"/>
          <p:cNvPicPr>
            <a:picLocks noChangeAspect="1" noChangeArrowheads="1"/>
          </p:cNvPicPr>
          <p:nvPr/>
        </p:nvPicPr>
        <p:blipFill>
          <a:blip r:embed="rId8"/>
          <a:srcRect/>
          <a:stretch>
            <a:fillRect/>
          </a:stretch>
        </p:blipFill>
        <p:spPr bwMode="auto">
          <a:xfrm>
            <a:off x="4967859" y="5341566"/>
            <a:ext cx="1767528" cy="757512"/>
          </a:xfrm>
          <a:prstGeom prst="rect">
            <a:avLst/>
          </a:prstGeom>
          <a:noFill/>
        </p:spPr>
      </p:pic>
      <p:pic>
        <p:nvPicPr>
          <p:cNvPr id="3094" name="Picture 22" descr="http://t1.gstatic.com/images?q=tbn:ANd9GcQsjlJdzZwnj2IyPkXyzjAM08eEAgt6UtakweAzG73VOJN7iXbu"/>
          <p:cNvPicPr>
            <a:picLocks noChangeAspect="1" noChangeArrowheads="1"/>
          </p:cNvPicPr>
          <p:nvPr/>
        </p:nvPicPr>
        <p:blipFill>
          <a:blip r:embed="rId9"/>
          <a:srcRect/>
          <a:stretch>
            <a:fillRect/>
          </a:stretch>
        </p:blipFill>
        <p:spPr bwMode="auto">
          <a:xfrm>
            <a:off x="5862982" y="1485682"/>
            <a:ext cx="1819275" cy="628651"/>
          </a:xfrm>
          <a:prstGeom prst="rect">
            <a:avLst/>
          </a:prstGeom>
          <a:noFill/>
        </p:spPr>
      </p:pic>
      <p:pic>
        <p:nvPicPr>
          <p:cNvPr id="3096" name="Picture 24" descr="https://encrypted-tbn3.gstatic.com/images?q=tbn:ANd9GcSgR60B98N_vLSb_3a9mpNG6s_OpmKcBAZlIIdtcy0_8e1IXxbm2WAMyKZy"/>
          <p:cNvPicPr>
            <a:picLocks noChangeAspect="1" noChangeArrowheads="1"/>
          </p:cNvPicPr>
          <p:nvPr/>
        </p:nvPicPr>
        <p:blipFill>
          <a:blip r:embed="rId10"/>
          <a:srcRect/>
          <a:stretch>
            <a:fillRect/>
          </a:stretch>
        </p:blipFill>
        <p:spPr bwMode="auto">
          <a:xfrm>
            <a:off x="7608238" y="1677429"/>
            <a:ext cx="1347289" cy="965981"/>
          </a:xfrm>
          <a:prstGeom prst="rect">
            <a:avLst/>
          </a:prstGeom>
          <a:noFill/>
        </p:spPr>
      </p:pic>
    </p:spTree>
    <p:extLst>
      <p:ext uri="{BB962C8B-B14F-4D97-AF65-F5344CB8AC3E}">
        <p14:creationId xmlns:p14="http://schemas.microsoft.com/office/powerpoint/2010/main" val="2471468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1938" cy="686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Family Travel and VFR</a:t>
            </a:r>
            <a:endParaRPr lang="en-US" dirty="0"/>
          </a:p>
        </p:txBody>
      </p:sp>
      <p:sp>
        <p:nvSpPr>
          <p:cNvPr id="4" name="Content Placeholder 3"/>
          <p:cNvSpPr>
            <a:spLocks noGrp="1"/>
          </p:cNvSpPr>
          <p:nvPr>
            <p:ph idx="1"/>
          </p:nvPr>
        </p:nvSpPr>
        <p:spPr>
          <a:xfrm>
            <a:off x="302840" y="1484784"/>
            <a:ext cx="4413176" cy="5112568"/>
          </a:xfrm>
        </p:spPr>
        <p:txBody>
          <a:bodyPr>
            <a:normAutofit/>
          </a:bodyPr>
          <a:lstStyle/>
          <a:p>
            <a:r>
              <a:rPr lang="en-US" dirty="0" smtClean="0"/>
              <a:t>Many Indians </a:t>
            </a:r>
            <a:r>
              <a:rPr lang="en-US" dirty="0"/>
              <a:t>have </a:t>
            </a:r>
            <a:r>
              <a:rPr lang="en-US" dirty="0" smtClean="0"/>
              <a:t>associations </a:t>
            </a:r>
            <a:r>
              <a:rPr lang="en-US" dirty="0"/>
              <a:t>to the US </a:t>
            </a:r>
            <a:r>
              <a:rPr lang="en-US" dirty="0" smtClean="0"/>
              <a:t>(through family, school, or business ties)</a:t>
            </a:r>
          </a:p>
          <a:p>
            <a:r>
              <a:rPr lang="en-US" dirty="0"/>
              <a:t>USA ranks </a:t>
            </a:r>
            <a:r>
              <a:rPr lang="en-US" dirty="0" smtClean="0"/>
              <a:t>3</a:t>
            </a:r>
            <a:r>
              <a:rPr lang="en-US" baseline="30000" dirty="0" smtClean="0"/>
              <a:t>rd</a:t>
            </a:r>
            <a:r>
              <a:rPr lang="en-US" dirty="0" smtClean="0"/>
              <a:t> in </a:t>
            </a:r>
            <a:r>
              <a:rPr lang="en-US" dirty="0"/>
              <a:t>their </a:t>
            </a:r>
            <a:r>
              <a:rPr lang="en-US" dirty="0" smtClean="0"/>
              <a:t>Int’l destination mix</a:t>
            </a:r>
          </a:p>
          <a:p>
            <a:r>
              <a:rPr lang="en-US" dirty="0"/>
              <a:t>Family holidays </a:t>
            </a:r>
            <a:r>
              <a:rPr lang="en-US" dirty="0" smtClean="0"/>
              <a:t>rank </a:t>
            </a:r>
            <a:r>
              <a:rPr lang="en-US" dirty="0"/>
              <a:t>as the top most objective (91%) </a:t>
            </a:r>
            <a:r>
              <a:rPr lang="en-US" dirty="0" smtClean="0"/>
              <a:t>followed </a:t>
            </a:r>
            <a:r>
              <a:rPr lang="en-US" dirty="0"/>
              <a:t>by visits to family and friends (VFR</a:t>
            </a:r>
            <a:r>
              <a:rPr lang="en-US" dirty="0" smtClean="0"/>
              <a:t>)</a:t>
            </a:r>
          </a:p>
        </p:txBody>
      </p:sp>
    </p:spTree>
    <p:extLst>
      <p:ext uri="{BB962C8B-B14F-4D97-AF65-F5344CB8AC3E}">
        <p14:creationId xmlns:p14="http://schemas.microsoft.com/office/powerpoint/2010/main" val="22721793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Motivators</a:t>
            </a:r>
          </a:p>
        </p:txBody>
      </p:sp>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838" y="1700808"/>
            <a:ext cx="7170737" cy="460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28629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vs FIT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86384075"/>
              </p:ext>
            </p:extLst>
          </p:nvPr>
        </p:nvGraphicFramePr>
        <p:xfrm>
          <a:off x="303213" y="1484313"/>
          <a:ext cx="8516937" cy="5113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38199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Travel Trade</a:t>
            </a:r>
          </a:p>
        </p:txBody>
      </p:sp>
      <p:pic>
        <p:nvPicPr>
          <p:cNvPr id="368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5" y="1772816"/>
            <a:ext cx="7827963"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40700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Line Travel Scenario</a:t>
            </a:r>
            <a:endParaRPr lang="en-US" dirty="0"/>
          </a:p>
        </p:txBody>
      </p:sp>
      <p:pic>
        <p:nvPicPr>
          <p:cNvPr id="5" name="Picture Placeholder 4" descr="iamai-digital-commerce1.jpg"/>
          <p:cNvPicPr>
            <a:picLocks noGrp="1" noChangeAspect="1"/>
          </p:cNvPicPr>
          <p:nvPr>
            <p:ph idx="1"/>
          </p:nvPr>
        </p:nvPicPr>
        <p:blipFill>
          <a:blip r:embed="rId3"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940330" y="2564904"/>
            <a:ext cx="4159884" cy="2599928"/>
          </a:xfrm>
          <a:prstGeom prst="rect">
            <a:avLst/>
          </a:prstGeom>
          <a:ln>
            <a:noFill/>
          </a:ln>
          <a:effectLst>
            <a:outerShdw blurRad="292100" dist="139700" dir="2700000" algn="tl" rotWithShape="0">
              <a:srgbClr val="333333">
                <a:alpha val="65000"/>
              </a:srgbClr>
            </a:outerShdw>
          </a:effectLst>
        </p:spPr>
      </p:pic>
      <p:pic>
        <p:nvPicPr>
          <p:cNvPr id="10" name="Picture 9" descr="iamai-digital-commerce2.jpg"/>
          <p:cNvPicPr>
            <a:picLocks noChangeAspect="1"/>
          </p:cNvPicPr>
          <p:nvPr/>
        </p:nvPicPr>
        <p:blipFill>
          <a:blip r:embed="rId4">
            <a:duotone>
              <a:schemeClr val="accent6">
                <a:shade val="45000"/>
                <a:satMod val="135000"/>
              </a:schemeClr>
              <a:prstClr val="white"/>
            </a:duotone>
          </a:blip>
          <a:stretch>
            <a:fillRect/>
          </a:stretch>
        </p:blipFill>
        <p:spPr>
          <a:xfrm>
            <a:off x="0" y="1916832"/>
            <a:ext cx="4772952" cy="43799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356614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Consumer Trends</a:t>
            </a:r>
            <a:endParaRPr lang="en-US" dirty="0"/>
          </a:p>
        </p:txBody>
      </p:sp>
      <p:sp>
        <p:nvSpPr>
          <p:cNvPr id="3" name="Content Placeholder 2"/>
          <p:cNvSpPr>
            <a:spLocks noGrp="1"/>
          </p:cNvSpPr>
          <p:nvPr>
            <p:ph idx="1"/>
          </p:nvPr>
        </p:nvSpPr>
        <p:spPr/>
        <p:txBody>
          <a:bodyPr/>
          <a:lstStyle/>
          <a:p>
            <a:pPr marL="0" indent="0" algn="ctr">
              <a:buNone/>
            </a:pPr>
            <a:r>
              <a:rPr lang="en-US" dirty="0" smtClean="0"/>
              <a:t>Asia Pacific Middle Class</a:t>
            </a:r>
            <a:endParaRPr lang="en-US" dirty="0"/>
          </a:p>
        </p:txBody>
      </p:sp>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903" y="2132856"/>
            <a:ext cx="7891537" cy="437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6536377"/>
            <a:ext cx="9143999" cy="321623"/>
          </a:xfrm>
          <a:prstGeom prst="rect">
            <a:avLst/>
          </a:prstGeom>
        </p:spPr>
        <p:txBody>
          <a:bodyPr wrap="square" anchor="ctr" anchorCtr="0">
            <a:noAutofit/>
          </a:bodyPr>
          <a:lstStyle/>
          <a:p>
            <a:pPr algn="r"/>
            <a:r>
              <a:rPr lang="en-US" sz="1200" dirty="0">
                <a:solidFill>
                  <a:schemeClr val="tx1">
                    <a:lumMod val="50000"/>
                    <a:lumOff val="50000"/>
                  </a:schemeClr>
                </a:solidFill>
              </a:rPr>
              <a:t>Source: </a:t>
            </a:r>
            <a:r>
              <a:rPr lang="en-US" sz="1200" dirty="0" smtClean="0">
                <a:solidFill>
                  <a:schemeClr val="tx1">
                    <a:lumMod val="50000"/>
                    <a:lumOff val="50000"/>
                  </a:schemeClr>
                </a:solidFill>
              </a:rPr>
              <a:t>ADB. The Rise of Asia’s Middle Class: 2010 (Frost &amp; Sullivan estimates)</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32015688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AT" dirty="0" smtClean="0"/>
              <a:t>Understanding Market Shifts</a:t>
            </a:r>
            <a:endParaRPr lang="en-US" dirty="0"/>
          </a:p>
        </p:txBody>
      </p:sp>
      <p:pic>
        <p:nvPicPr>
          <p:cNvPr id="10242" name="Picture 2"/>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95313" y="1373460"/>
            <a:ext cx="7951787" cy="529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0" y="6536377"/>
            <a:ext cx="9143999" cy="321623"/>
          </a:xfrm>
          <a:prstGeom prst="rect">
            <a:avLst/>
          </a:prstGeom>
        </p:spPr>
        <p:txBody>
          <a:bodyPr wrap="square" anchor="ctr" anchorCtr="0">
            <a:noAutofit/>
          </a:bodyPr>
          <a:lstStyle/>
          <a:p>
            <a:pPr algn="r"/>
            <a:r>
              <a:rPr lang="en-US" sz="1200" dirty="0" smtClean="0">
                <a:solidFill>
                  <a:schemeClr val="tx1">
                    <a:lumMod val="50000"/>
                    <a:lumOff val="50000"/>
                  </a:schemeClr>
                </a:solidFill>
              </a:rPr>
              <a:t>Source: Euromonitor Int’l: 2014</a:t>
            </a:r>
            <a:endParaRPr lang="en-US" sz="1200" dirty="0">
              <a:solidFill>
                <a:schemeClr val="tx1">
                  <a:lumMod val="50000"/>
                  <a:lumOff val="50000"/>
                </a:schemeClr>
              </a:solidFill>
            </a:endParaRPr>
          </a:p>
        </p:txBody>
      </p:sp>
      <p:sp>
        <p:nvSpPr>
          <p:cNvPr id="7" name="Oval 6"/>
          <p:cNvSpPr/>
          <p:nvPr/>
        </p:nvSpPr>
        <p:spPr>
          <a:xfrm>
            <a:off x="6732240" y="3818393"/>
            <a:ext cx="180000" cy="180000"/>
          </a:xfrm>
          <a:prstGeom prst="ellipse">
            <a:avLst/>
          </a:prstGeom>
          <a:solidFill>
            <a:srgbClr val="C5142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6120192" y="4149080"/>
            <a:ext cx="180000" cy="180000"/>
          </a:xfrm>
          <a:prstGeom prst="ellipse">
            <a:avLst/>
          </a:prstGeom>
          <a:solidFill>
            <a:srgbClr val="F681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6053423" y="3068960"/>
            <a:ext cx="180000" cy="180000"/>
          </a:xfrm>
          <a:prstGeom prst="ellipse">
            <a:avLst/>
          </a:prstGeom>
          <a:solidFill>
            <a:srgbClr val="2384C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2915816" y="5157192"/>
            <a:ext cx="180000" cy="180000"/>
          </a:xfrm>
          <a:prstGeom prst="ellipse">
            <a:avLst/>
          </a:prstGeom>
          <a:solidFill>
            <a:srgbClr val="00A6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983127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Three </a:t>
            </a:r>
            <a:r>
              <a:rPr lang="en-US" dirty="0"/>
              <a:t>Reasons to </a:t>
            </a:r>
            <a:r>
              <a:rPr lang="en-US" dirty="0" smtClean="0"/>
              <a:t>Consider Investing </a:t>
            </a:r>
            <a:r>
              <a:rPr lang="en-US" dirty="0"/>
              <a:t>In the India Travel Market</a:t>
            </a:r>
            <a:br>
              <a:rPr lang="en-US" dirty="0"/>
            </a:br>
            <a:endParaRPr lang="en-US" dirty="0"/>
          </a:p>
        </p:txBody>
      </p:sp>
      <p:sp>
        <p:nvSpPr>
          <p:cNvPr id="3" name="Content Placeholder 2"/>
          <p:cNvSpPr>
            <a:spLocks noGrp="1"/>
          </p:cNvSpPr>
          <p:nvPr>
            <p:ph idx="1"/>
          </p:nvPr>
        </p:nvSpPr>
        <p:spPr/>
        <p:txBody>
          <a:bodyPr>
            <a:normAutofit/>
          </a:bodyPr>
          <a:lstStyle/>
          <a:p>
            <a:endParaRPr lang="en-US" dirty="0"/>
          </a:p>
          <a:p>
            <a:r>
              <a:rPr lang="en-US" dirty="0" smtClean="0"/>
              <a:t>Indians speak, understand and use English as their common tongue</a:t>
            </a:r>
          </a:p>
          <a:p>
            <a:endParaRPr lang="en-US" dirty="0" smtClean="0"/>
          </a:p>
          <a:p>
            <a:r>
              <a:rPr lang="en-US" dirty="0" smtClean="0"/>
              <a:t>Indians LOVE American Culture and Emulate American lifestyle and living</a:t>
            </a:r>
          </a:p>
          <a:p>
            <a:endParaRPr lang="en-US" dirty="0"/>
          </a:p>
          <a:p>
            <a:r>
              <a:rPr lang="en-US" dirty="0" smtClean="0"/>
              <a:t>Given the age demographics, and affinity for the US – there will be a constant mix of first time and repeat travelers for the long haul.</a:t>
            </a:r>
            <a:endParaRPr lang="en-US" dirty="0"/>
          </a:p>
        </p:txBody>
      </p:sp>
    </p:spTree>
    <p:extLst>
      <p:ext uri="{BB962C8B-B14F-4D97-AF65-F5344CB8AC3E}">
        <p14:creationId xmlns:p14="http://schemas.microsoft.com/office/powerpoint/2010/main" val="23372748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1052736"/>
            <a:ext cx="9153526" cy="379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1825" y="332656"/>
            <a:ext cx="280035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p:txBody>
          <a:bodyPr/>
          <a:lstStyle/>
          <a:p>
            <a:r>
              <a:rPr lang="en-US" dirty="0" smtClean="0"/>
              <a:t>Thank You</a:t>
            </a:r>
            <a:endParaRPr lang="en-US" dirty="0"/>
          </a:p>
        </p:txBody>
      </p:sp>
      <p:sp>
        <p:nvSpPr>
          <p:cNvPr id="3" name="Subtitle 2"/>
          <p:cNvSpPr>
            <a:spLocks noGrp="1"/>
          </p:cNvSpPr>
          <p:nvPr>
            <p:ph type="subTitle" idx="1"/>
          </p:nvPr>
        </p:nvSpPr>
        <p:spPr/>
        <p:txBody>
          <a:bodyPr/>
          <a:lstStyle/>
          <a:p>
            <a:r>
              <a:rPr lang="en-US" dirty="0" smtClean="0"/>
              <a:t>Q&amp;A</a:t>
            </a:r>
            <a:endParaRPr lang="en-US" dirty="0"/>
          </a:p>
        </p:txBody>
      </p:sp>
    </p:spTree>
    <p:extLst>
      <p:ext uri="{BB962C8B-B14F-4D97-AF65-F5344CB8AC3E}">
        <p14:creationId xmlns:p14="http://schemas.microsoft.com/office/powerpoint/2010/main" val="21267392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10 </a:t>
            </a:r>
            <a:r>
              <a:rPr lang="en-US" dirty="0"/>
              <a:t>Largest Economies by GDP </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538" y="1772816"/>
            <a:ext cx="8161337"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Oval 14"/>
          <p:cNvSpPr/>
          <p:nvPr/>
        </p:nvSpPr>
        <p:spPr>
          <a:xfrm>
            <a:off x="4896056" y="2283543"/>
            <a:ext cx="180000" cy="180000"/>
          </a:xfrm>
          <a:prstGeom prst="ellipse">
            <a:avLst/>
          </a:prstGeom>
          <a:solidFill>
            <a:srgbClr val="C5142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4896056" y="3032976"/>
            <a:ext cx="180000" cy="180000"/>
          </a:xfrm>
          <a:prstGeom prst="ellipse">
            <a:avLst/>
          </a:prstGeom>
          <a:solidFill>
            <a:srgbClr val="F681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4896056" y="3753056"/>
            <a:ext cx="180000" cy="180000"/>
          </a:xfrm>
          <a:prstGeom prst="ellipse">
            <a:avLst/>
          </a:prstGeom>
          <a:solidFill>
            <a:srgbClr val="2384C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4896056" y="4473136"/>
            <a:ext cx="180000" cy="180000"/>
          </a:xfrm>
          <a:prstGeom prst="ellipse">
            <a:avLst/>
          </a:prstGeom>
          <a:solidFill>
            <a:srgbClr val="00A6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351893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52736"/>
            <a:ext cx="9153525" cy="379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1825" y="332656"/>
            <a:ext cx="280035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p:txBody>
          <a:bodyPr/>
          <a:lstStyle/>
          <a:p>
            <a:r>
              <a:rPr lang="en-US" dirty="0" smtClean="0"/>
              <a:t>India</a:t>
            </a:r>
            <a:endParaRPr lang="en-US" dirty="0"/>
          </a:p>
        </p:txBody>
      </p:sp>
      <p:sp>
        <p:nvSpPr>
          <p:cNvPr id="3" name="Subtitle 2"/>
          <p:cNvSpPr>
            <a:spLocks noGrp="1"/>
          </p:cNvSpPr>
          <p:nvPr>
            <p:ph type="subTitle" idx="1"/>
          </p:nvPr>
        </p:nvSpPr>
        <p:spPr/>
        <p:txBody>
          <a:bodyPr/>
          <a:lstStyle/>
          <a:p>
            <a:r>
              <a:rPr lang="en-US" dirty="0"/>
              <a:t>Understanding </a:t>
            </a:r>
            <a:r>
              <a:rPr lang="en-US" dirty="0" smtClean="0"/>
              <a:t>the Indian Traveler</a:t>
            </a:r>
            <a:endParaRPr lang="en-US" dirty="0"/>
          </a:p>
        </p:txBody>
      </p:sp>
    </p:spTree>
    <p:extLst>
      <p:ext uri="{BB962C8B-B14F-4D97-AF65-F5344CB8AC3E}">
        <p14:creationId xmlns:p14="http://schemas.microsoft.com/office/powerpoint/2010/main" val="25928781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245468"/>
            <a:ext cx="3352800"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US" dirty="0" smtClean="0"/>
              <a:t>Snapshot India</a:t>
            </a:r>
            <a:endParaRPr lang="en-US" dirty="0"/>
          </a:p>
        </p:txBody>
      </p:sp>
      <p:sp>
        <p:nvSpPr>
          <p:cNvPr id="6" name="Rounded Rectangle 5"/>
          <p:cNvSpPr/>
          <p:nvPr/>
        </p:nvSpPr>
        <p:spPr>
          <a:xfrm>
            <a:off x="3534751" y="2312579"/>
            <a:ext cx="1333536" cy="524731"/>
          </a:xfrm>
          <a:prstGeom prst="roundRect">
            <a:avLst/>
          </a:prstGeom>
          <a:solidFill>
            <a:srgbClr val="F68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1400" b="1" dirty="0" smtClean="0"/>
              <a:t>New Delhi</a:t>
            </a:r>
            <a:endParaRPr lang="en-US" sz="1400" b="1" dirty="0"/>
          </a:p>
          <a:p>
            <a:pPr algn="ctr"/>
            <a:r>
              <a:rPr lang="en-US" sz="1400" dirty="0" smtClean="0"/>
              <a:t>20.10 </a:t>
            </a:r>
            <a:r>
              <a:rPr lang="en-US" sz="1400" dirty="0"/>
              <a:t>million</a:t>
            </a:r>
          </a:p>
        </p:txBody>
      </p:sp>
      <p:sp>
        <p:nvSpPr>
          <p:cNvPr id="8" name="Rounded Rectangle 7"/>
          <p:cNvSpPr/>
          <p:nvPr/>
        </p:nvSpPr>
        <p:spPr>
          <a:xfrm>
            <a:off x="1979712" y="2909319"/>
            <a:ext cx="1333536" cy="524731"/>
          </a:xfrm>
          <a:prstGeom prst="roundRect">
            <a:avLst/>
          </a:prstGeom>
          <a:solidFill>
            <a:srgbClr val="F68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1400" b="1" dirty="0" smtClean="0"/>
              <a:t>Mumbai</a:t>
            </a:r>
            <a:endParaRPr lang="en-US" sz="1400" b="1" dirty="0"/>
          </a:p>
          <a:p>
            <a:pPr algn="ctr"/>
            <a:r>
              <a:rPr lang="en-US" sz="1400" dirty="0"/>
              <a:t>12.78 million</a:t>
            </a:r>
          </a:p>
        </p:txBody>
      </p:sp>
      <p:sp>
        <p:nvSpPr>
          <p:cNvPr id="9" name="Rectangle 8"/>
          <p:cNvSpPr/>
          <p:nvPr/>
        </p:nvSpPr>
        <p:spPr>
          <a:xfrm>
            <a:off x="4767890" y="3501008"/>
            <a:ext cx="1892342" cy="707886"/>
          </a:xfrm>
          <a:prstGeom prst="rect">
            <a:avLst/>
          </a:prstGeom>
        </p:spPr>
        <p:txBody>
          <a:bodyPr wrap="square">
            <a:spAutoFit/>
          </a:bodyPr>
          <a:lstStyle/>
          <a:p>
            <a:pPr algn="ctr"/>
            <a:r>
              <a:rPr lang="en-US" sz="2000" b="1" dirty="0">
                <a:solidFill>
                  <a:schemeClr val="bg1">
                    <a:lumMod val="50000"/>
                  </a:schemeClr>
                </a:solidFill>
              </a:rPr>
              <a:t>Population: </a:t>
            </a:r>
          </a:p>
          <a:p>
            <a:pPr algn="ctr"/>
            <a:r>
              <a:rPr lang="en-US" sz="2000" b="1" dirty="0" smtClean="0">
                <a:solidFill>
                  <a:schemeClr val="bg1">
                    <a:lumMod val="50000"/>
                  </a:schemeClr>
                </a:solidFill>
              </a:rPr>
              <a:t>1.10 </a:t>
            </a:r>
            <a:r>
              <a:rPr lang="en-US" sz="2000" b="1" dirty="0">
                <a:solidFill>
                  <a:schemeClr val="bg1">
                    <a:lumMod val="50000"/>
                  </a:schemeClr>
                </a:solidFill>
              </a:rPr>
              <a:t>billion</a:t>
            </a:r>
          </a:p>
        </p:txBody>
      </p:sp>
      <p:sp>
        <p:nvSpPr>
          <p:cNvPr id="11" name="Rectangle 10"/>
          <p:cNvSpPr/>
          <p:nvPr/>
        </p:nvSpPr>
        <p:spPr>
          <a:xfrm>
            <a:off x="0" y="5582394"/>
            <a:ext cx="2957610" cy="128810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lumMod val="95000"/>
                    <a:lumOff val="5000"/>
                  </a:schemeClr>
                </a:solidFill>
              </a:rPr>
              <a:t>Outbound Travelers: </a:t>
            </a:r>
            <a:endParaRPr lang="en-US" sz="1400" b="1" dirty="0" smtClean="0">
              <a:solidFill>
                <a:schemeClr val="tx1">
                  <a:lumMod val="95000"/>
                  <a:lumOff val="5000"/>
                </a:schemeClr>
              </a:solidFill>
            </a:endParaRPr>
          </a:p>
          <a:p>
            <a:pPr marL="285750" indent="-285750">
              <a:buFont typeface="Arial" pitchFamily="34" charset="0"/>
              <a:buChar char="•"/>
            </a:pPr>
            <a:r>
              <a:rPr lang="en-US" sz="1400" dirty="0" smtClean="0">
                <a:solidFill>
                  <a:schemeClr val="tx1">
                    <a:lumMod val="95000"/>
                    <a:lumOff val="5000"/>
                  </a:schemeClr>
                </a:solidFill>
              </a:rPr>
              <a:t>2014:  15 million outbound </a:t>
            </a:r>
            <a:endParaRPr lang="en-US" sz="1400" dirty="0">
              <a:solidFill>
                <a:schemeClr val="tx1">
                  <a:lumMod val="95000"/>
                  <a:lumOff val="5000"/>
                </a:schemeClr>
              </a:solidFill>
            </a:endParaRPr>
          </a:p>
          <a:p>
            <a:pPr marL="285750" indent="-285750">
              <a:buFont typeface="Arial" pitchFamily="34" charset="0"/>
              <a:buChar char="•"/>
            </a:pPr>
            <a:r>
              <a:rPr lang="en-US" sz="1400" dirty="0" smtClean="0">
                <a:solidFill>
                  <a:schemeClr val="tx1">
                    <a:lumMod val="95000"/>
                    <a:lumOff val="5000"/>
                  </a:schemeClr>
                </a:solidFill>
              </a:rPr>
              <a:t>2020</a:t>
            </a:r>
            <a:r>
              <a:rPr lang="en-US" sz="1400" dirty="0">
                <a:solidFill>
                  <a:schemeClr val="tx1">
                    <a:lumMod val="95000"/>
                    <a:lumOff val="5000"/>
                  </a:schemeClr>
                </a:solidFill>
              </a:rPr>
              <a:t>: </a:t>
            </a:r>
            <a:r>
              <a:rPr lang="en-US" sz="1400" dirty="0" smtClean="0">
                <a:solidFill>
                  <a:schemeClr val="tx1">
                    <a:lumMod val="95000"/>
                    <a:lumOff val="5000"/>
                  </a:schemeClr>
                </a:solidFill>
              </a:rPr>
              <a:t>50 </a:t>
            </a:r>
            <a:r>
              <a:rPr lang="en-US" sz="1400" dirty="0">
                <a:solidFill>
                  <a:schemeClr val="tx1">
                    <a:lumMod val="95000"/>
                    <a:lumOff val="5000"/>
                  </a:schemeClr>
                </a:solidFill>
              </a:rPr>
              <a:t>million </a:t>
            </a:r>
            <a:br>
              <a:rPr lang="en-US" sz="1400" dirty="0">
                <a:solidFill>
                  <a:schemeClr val="tx1">
                    <a:lumMod val="95000"/>
                    <a:lumOff val="5000"/>
                  </a:schemeClr>
                </a:solidFill>
              </a:rPr>
            </a:br>
            <a:r>
              <a:rPr lang="en-US" sz="1400" dirty="0">
                <a:solidFill>
                  <a:schemeClr val="tx1">
                    <a:lumMod val="95000"/>
                    <a:lumOff val="5000"/>
                  </a:schemeClr>
                </a:solidFill>
              </a:rPr>
              <a:t>(projected) </a:t>
            </a:r>
            <a:endParaRPr lang="en-US" sz="1400" dirty="0" smtClean="0">
              <a:solidFill>
                <a:schemeClr val="tx1">
                  <a:lumMod val="95000"/>
                  <a:lumOff val="5000"/>
                </a:schemeClr>
              </a:solidFill>
            </a:endParaRPr>
          </a:p>
          <a:p>
            <a:pPr marL="285750" indent="-285750">
              <a:buFont typeface="Arial" pitchFamily="34" charset="0"/>
              <a:buChar char="•"/>
            </a:pPr>
            <a:r>
              <a:rPr lang="en-US" sz="1400" dirty="0" smtClean="0">
                <a:solidFill>
                  <a:schemeClr val="tx1">
                    <a:lumMod val="95000"/>
                    <a:lumOff val="5000"/>
                  </a:schemeClr>
                </a:solidFill>
              </a:rPr>
              <a:t>Youth intensive – median age 26.7</a:t>
            </a:r>
            <a:endParaRPr lang="en-US" sz="1400" dirty="0">
              <a:solidFill>
                <a:schemeClr val="tx1">
                  <a:lumMod val="95000"/>
                  <a:lumOff val="5000"/>
                </a:schemeClr>
              </a:solidFill>
            </a:endParaRPr>
          </a:p>
        </p:txBody>
      </p:sp>
      <p:sp>
        <p:nvSpPr>
          <p:cNvPr id="12" name="Rectangle 11"/>
          <p:cNvSpPr/>
          <p:nvPr/>
        </p:nvSpPr>
        <p:spPr>
          <a:xfrm>
            <a:off x="3093195" y="5582394"/>
            <a:ext cx="2957610" cy="128810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marL="285750" indent="-285750">
              <a:buFont typeface="Arial" pitchFamily="34" charset="0"/>
              <a:buChar char="•"/>
            </a:pPr>
            <a:r>
              <a:rPr lang="en-US" sz="1400" dirty="0" smtClean="0">
                <a:solidFill>
                  <a:schemeClr val="tx1">
                    <a:lumMod val="95000"/>
                    <a:lumOff val="5000"/>
                  </a:schemeClr>
                </a:solidFill>
              </a:rPr>
              <a:t>UK</a:t>
            </a:r>
            <a:endParaRPr lang="en-US" sz="1400" dirty="0">
              <a:solidFill>
                <a:schemeClr val="tx1">
                  <a:lumMod val="95000"/>
                  <a:lumOff val="5000"/>
                </a:schemeClr>
              </a:solidFill>
            </a:endParaRPr>
          </a:p>
          <a:p>
            <a:pPr marL="285750" indent="-285750">
              <a:buFont typeface="Arial" pitchFamily="34" charset="0"/>
              <a:buChar char="•"/>
            </a:pPr>
            <a:r>
              <a:rPr lang="en-US" sz="1400" dirty="0" smtClean="0">
                <a:solidFill>
                  <a:schemeClr val="tx1">
                    <a:lumMod val="95000"/>
                    <a:lumOff val="5000"/>
                  </a:schemeClr>
                </a:solidFill>
              </a:rPr>
              <a:t>Australia</a:t>
            </a:r>
            <a:endParaRPr lang="en-US" sz="1400" dirty="0">
              <a:solidFill>
                <a:schemeClr val="tx1">
                  <a:lumMod val="95000"/>
                  <a:lumOff val="5000"/>
                </a:schemeClr>
              </a:solidFill>
            </a:endParaRPr>
          </a:p>
          <a:p>
            <a:pPr marL="285750" indent="-285750">
              <a:buFont typeface="Arial" pitchFamily="34" charset="0"/>
              <a:buChar char="•"/>
            </a:pPr>
            <a:r>
              <a:rPr lang="en-US" sz="1400" dirty="0" smtClean="0">
                <a:solidFill>
                  <a:schemeClr val="tx1">
                    <a:lumMod val="95000"/>
                    <a:lumOff val="5000"/>
                  </a:schemeClr>
                </a:solidFill>
              </a:rPr>
              <a:t>South Africa</a:t>
            </a:r>
            <a:endParaRPr lang="en-US" sz="1400" dirty="0">
              <a:solidFill>
                <a:schemeClr val="tx1">
                  <a:lumMod val="95000"/>
                  <a:lumOff val="5000"/>
                </a:schemeClr>
              </a:solidFill>
            </a:endParaRPr>
          </a:p>
          <a:p>
            <a:pPr marL="285750" indent="-285750">
              <a:buFont typeface="Arial" pitchFamily="34" charset="0"/>
              <a:buChar char="•"/>
            </a:pPr>
            <a:r>
              <a:rPr lang="en-US" sz="1400" dirty="0" smtClean="0">
                <a:solidFill>
                  <a:schemeClr val="tx1">
                    <a:lumMod val="95000"/>
                    <a:lumOff val="5000"/>
                  </a:schemeClr>
                </a:solidFill>
              </a:rPr>
              <a:t>New Zealand</a:t>
            </a:r>
            <a:endParaRPr lang="en-US" sz="1400" dirty="0">
              <a:solidFill>
                <a:schemeClr val="tx1">
                  <a:lumMod val="95000"/>
                  <a:lumOff val="5000"/>
                </a:schemeClr>
              </a:solidFill>
            </a:endParaRPr>
          </a:p>
          <a:p>
            <a:pPr marL="285750" indent="-285750">
              <a:buFont typeface="Arial" pitchFamily="34" charset="0"/>
              <a:buChar char="•"/>
            </a:pPr>
            <a:r>
              <a:rPr lang="en-US" sz="1400" dirty="0" smtClean="0">
                <a:solidFill>
                  <a:schemeClr val="tx1">
                    <a:lumMod val="95000"/>
                    <a:lumOff val="5000"/>
                  </a:schemeClr>
                </a:solidFill>
              </a:rPr>
              <a:t>Canada</a:t>
            </a:r>
            <a:endParaRPr lang="en-US" sz="1400" dirty="0">
              <a:solidFill>
                <a:schemeClr val="tx1">
                  <a:lumMod val="95000"/>
                  <a:lumOff val="5000"/>
                </a:schemeClr>
              </a:solidFill>
            </a:endParaRPr>
          </a:p>
          <a:p>
            <a:pPr marL="285750" indent="-285750">
              <a:buFont typeface="Arial" pitchFamily="34" charset="0"/>
              <a:buChar char="•"/>
            </a:pPr>
            <a:r>
              <a:rPr lang="en-US" sz="1400" b="1" dirty="0">
                <a:solidFill>
                  <a:srgbClr val="F68121"/>
                </a:solidFill>
              </a:rPr>
              <a:t>USA </a:t>
            </a:r>
            <a:r>
              <a:rPr lang="en-US" sz="1400" dirty="0">
                <a:solidFill>
                  <a:schemeClr val="tx1">
                    <a:lumMod val="95000"/>
                    <a:lumOff val="5000"/>
                  </a:schemeClr>
                </a:solidFill>
              </a:rPr>
              <a:t> </a:t>
            </a:r>
          </a:p>
          <a:p>
            <a:pPr marL="285750" indent="-285750">
              <a:buFont typeface="Arial" pitchFamily="34" charset="0"/>
              <a:buChar char="•"/>
            </a:pPr>
            <a:r>
              <a:rPr lang="en-US" sz="1400" dirty="0" smtClean="0">
                <a:solidFill>
                  <a:schemeClr val="tx1">
                    <a:lumMod val="95000"/>
                    <a:lumOff val="5000"/>
                  </a:schemeClr>
                </a:solidFill>
              </a:rPr>
              <a:t>Thailand </a:t>
            </a:r>
          </a:p>
          <a:p>
            <a:pPr marL="285750" indent="-285750">
              <a:buFont typeface="Arial" pitchFamily="34" charset="0"/>
              <a:buChar char="•"/>
            </a:pPr>
            <a:r>
              <a:rPr lang="en-US" sz="1400" dirty="0" smtClean="0">
                <a:solidFill>
                  <a:schemeClr val="tx1">
                    <a:lumMod val="95000"/>
                    <a:lumOff val="5000"/>
                  </a:schemeClr>
                </a:solidFill>
              </a:rPr>
              <a:t>Western Europe</a:t>
            </a:r>
          </a:p>
          <a:p>
            <a:pPr marL="285750" indent="-285750">
              <a:buFont typeface="Arial" pitchFamily="34" charset="0"/>
              <a:buChar char="•"/>
            </a:pPr>
            <a:r>
              <a:rPr lang="en-US" sz="1400" dirty="0" smtClean="0">
                <a:solidFill>
                  <a:schemeClr val="tx1">
                    <a:lumMod val="95000"/>
                    <a:lumOff val="5000"/>
                  </a:schemeClr>
                </a:solidFill>
              </a:rPr>
              <a:t>Singapore </a:t>
            </a:r>
            <a:endParaRPr lang="en-US" sz="1400" dirty="0">
              <a:solidFill>
                <a:schemeClr val="tx1">
                  <a:lumMod val="95000"/>
                  <a:lumOff val="5000"/>
                </a:schemeClr>
              </a:solidFill>
            </a:endParaRPr>
          </a:p>
        </p:txBody>
      </p:sp>
      <p:sp>
        <p:nvSpPr>
          <p:cNvPr id="13" name="Rectangle 12"/>
          <p:cNvSpPr/>
          <p:nvPr/>
        </p:nvSpPr>
        <p:spPr>
          <a:xfrm>
            <a:off x="6186390" y="5582394"/>
            <a:ext cx="2957610" cy="128810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lumMod val="95000"/>
                    <a:lumOff val="5000"/>
                  </a:schemeClr>
                </a:solidFill>
              </a:rPr>
              <a:t>2011:</a:t>
            </a:r>
          </a:p>
          <a:p>
            <a:r>
              <a:rPr lang="en-US" sz="1400" dirty="0" smtClean="0">
                <a:solidFill>
                  <a:schemeClr val="tx1">
                    <a:lumMod val="95000"/>
                    <a:lumOff val="5000"/>
                  </a:schemeClr>
                </a:solidFill>
              </a:rPr>
              <a:t>753,000</a:t>
            </a:r>
            <a:endParaRPr lang="en-US" sz="1400" dirty="0">
              <a:solidFill>
                <a:schemeClr val="tx1">
                  <a:lumMod val="95000"/>
                  <a:lumOff val="5000"/>
                </a:schemeClr>
              </a:solidFill>
            </a:endParaRPr>
          </a:p>
          <a:p>
            <a:endParaRPr lang="en-US" sz="1400" dirty="0">
              <a:solidFill>
                <a:schemeClr val="tx1">
                  <a:lumMod val="95000"/>
                  <a:lumOff val="5000"/>
                </a:schemeClr>
              </a:solidFill>
            </a:endParaRPr>
          </a:p>
          <a:p>
            <a:r>
              <a:rPr lang="en-US" sz="1400" b="1" dirty="0" smtClean="0">
                <a:solidFill>
                  <a:schemeClr val="tx1">
                    <a:lumMod val="95000"/>
                    <a:lumOff val="5000"/>
                  </a:schemeClr>
                </a:solidFill>
              </a:rPr>
              <a:t>2013 </a:t>
            </a:r>
            <a:r>
              <a:rPr lang="en-US" sz="1400" dirty="0" smtClean="0">
                <a:solidFill>
                  <a:schemeClr val="tx1">
                    <a:lumMod val="95000"/>
                    <a:lumOff val="5000"/>
                  </a:schemeClr>
                </a:solidFill>
              </a:rPr>
              <a:t>859,000</a:t>
            </a:r>
            <a:endParaRPr lang="en-US" sz="1400" dirty="0">
              <a:solidFill>
                <a:schemeClr val="tx1">
                  <a:lumMod val="95000"/>
                  <a:lumOff val="5000"/>
                </a:schemeClr>
              </a:solidFill>
            </a:endParaRPr>
          </a:p>
        </p:txBody>
      </p:sp>
      <p:sp>
        <p:nvSpPr>
          <p:cNvPr id="14" name="Rectangle 13"/>
          <p:cNvSpPr/>
          <p:nvPr/>
        </p:nvSpPr>
        <p:spPr>
          <a:xfrm>
            <a:off x="0" y="5013176"/>
            <a:ext cx="2957610" cy="56921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Travel </a:t>
            </a:r>
            <a:r>
              <a:rPr lang="en-US" sz="1400" b="1" dirty="0">
                <a:solidFill>
                  <a:schemeClr val="bg1"/>
                </a:solidFill>
              </a:rPr>
              <a:t>Demographics </a:t>
            </a:r>
            <a:r>
              <a:rPr lang="en-US" sz="1400" b="1" dirty="0" smtClean="0">
                <a:solidFill>
                  <a:schemeClr val="bg1"/>
                </a:solidFill>
              </a:rPr>
              <a:t/>
            </a:r>
            <a:br>
              <a:rPr lang="en-US" sz="1400" b="1" dirty="0" smtClean="0">
                <a:solidFill>
                  <a:schemeClr val="bg1"/>
                </a:solidFill>
              </a:rPr>
            </a:br>
            <a:r>
              <a:rPr lang="en-US" sz="1400" dirty="0" smtClean="0">
                <a:solidFill>
                  <a:schemeClr val="bg1"/>
                </a:solidFill>
              </a:rPr>
              <a:t>Reported </a:t>
            </a:r>
            <a:r>
              <a:rPr lang="en-US" sz="1400" dirty="0">
                <a:solidFill>
                  <a:schemeClr val="bg1"/>
                </a:solidFill>
              </a:rPr>
              <a:t>Mid 2012:</a:t>
            </a:r>
          </a:p>
        </p:txBody>
      </p:sp>
      <p:sp>
        <p:nvSpPr>
          <p:cNvPr id="15" name="Rectangle 14"/>
          <p:cNvSpPr/>
          <p:nvPr/>
        </p:nvSpPr>
        <p:spPr>
          <a:xfrm>
            <a:off x="3093195" y="5013176"/>
            <a:ext cx="2957610" cy="56921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Current major destinations</a:t>
            </a:r>
          </a:p>
        </p:txBody>
      </p:sp>
      <p:sp>
        <p:nvSpPr>
          <p:cNvPr id="16" name="Rectangle 15"/>
          <p:cNvSpPr/>
          <p:nvPr/>
        </p:nvSpPr>
        <p:spPr>
          <a:xfrm>
            <a:off x="6186390" y="5013176"/>
            <a:ext cx="2957610" cy="56921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Recent Growth</a:t>
            </a:r>
          </a:p>
          <a:p>
            <a:pPr algn="ctr"/>
            <a:r>
              <a:rPr lang="en-US" sz="1400" dirty="0">
                <a:solidFill>
                  <a:schemeClr val="bg1"/>
                </a:solidFill>
              </a:rPr>
              <a:t>To United States: </a:t>
            </a:r>
          </a:p>
        </p:txBody>
      </p:sp>
    </p:spTree>
    <p:extLst>
      <p:ext uri="{BB962C8B-B14F-4D97-AF65-F5344CB8AC3E}">
        <p14:creationId xmlns:p14="http://schemas.microsoft.com/office/powerpoint/2010/main" val="20423192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1938" cy="686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India’s Economy</a:t>
            </a:r>
            <a:endParaRPr lang="en-US" dirty="0"/>
          </a:p>
        </p:txBody>
      </p:sp>
      <p:sp>
        <p:nvSpPr>
          <p:cNvPr id="8" name="Rectangle 7"/>
          <p:cNvSpPr/>
          <p:nvPr/>
        </p:nvSpPr>
        <p:spPr>
          <a:xfrm>
            <a:off x="0" y="6536377"/>
            <a:ext cx="9143999" cy="321623"/>
          </a:xfrm>
          <a:prstGeom prst="rect">
            <a:avLst/>
          </a:prstGeom>
        </p:spPr>
        <p:txBody>
          <a:bodyPr wrap="square" anchor="ctr" anchorCtr="0">
            <a:noAutofit/>
          </a:bodyPr>
          <a:lstStyle/>
          <a:p>
            <a:pPr algn="r"/>
            <a:r>
              <a:rPr lang="en-US" sz="1200" dirty="0">
                <a:solidFill>
                  <a:schemeClr val="tx1">
                    <a:lumMod val="50000"/>
                    <a:lumOff val="50000"/>
                  </a:schemeClr>
                </a:solidFill>
              </a:rPr>
              <a:t>Source: </a:t>
            </a:r>
            <a:r>
              <a:rPr lang="en-US" sz="1200" dirty="0" smtClean="0">
                <a:solidFill>
                  <a:schemeClr val="tx1">
                    <a:lumMod val="50000"/>
                    <a:lumOff val="50000"/>
                  </a:schemeClr>
                </a:solidFill>
              </a:rPr>
              <a:t>forbes.com</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15543502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p:cNvPicPr>
          <p:nvPr/>
        </p:nvPicPr>
        <p:blipFill>
          <a:blip r:embed="rId3" cstate="print">
            <a:extLst>
              <a:ext uri="{28A0092B-C50C-407E-A947-70E740481C1C}">
                <a14:useLocalDpi xmlns:a14="http://schemas.microsoft.com/office/drawing/2010/main"/>
              </a:ext>
            </a:extLst>
          </a:blip>
          <a:srcRect l="22436" r="22276"/>
          <a:stretch>
            <a:fillRect/>
          </a:stretch>
        </p:blipFill>
        <p:spPr>
          <a:xfrm>
            <a:off x="302840" y="1339552"/>
            <a:ext cx="4419600" cy="5257800"/>
          </a:xfrm>
          <a:prstGeom prst="rect">
            <a:avLst/>
          </a:prstGeom>
          <a:effectLst>
            <a:outerShdw blurRad="292100" dist="139700" dir="2700000" algn="tl" rotWithShape="0">
              <a:srgbClr val="333333">
                <a:alpha val="65000"/>
              </a:srgbClr>
            </a:outerShdw>
          </a:effectLst>
        </p:spPr>
      </p:pic>
      <p:pic>
        <p:nvPicPr>
          <p:cNvPr id="6" name="Picture 5" descr="wealthiest-town-l_112811105319.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932039" y="1339552"/>
            <a:ext cx="4007369" cy="5257800"/>
          </a:xfrm>
          <a:prstGeom prst="rect">
            <a:avLst/>
          </a:prstGeom>
          <a:ln>
            <a:noFill/>
          </a:ln>
          <a:effectLst>
            <a:outerShdw blurRad="292100" dist="139700" dir="2700000" algn="tl" rotWithShape="0">
              <a:srgbClr val="333333">
                <a:alpha val="65000"/>
              </a:srgbClr>
            </a:outerShdw>
          </a:effectLst>
        </p:spPr>
      </p:pic>
      <p:sp>
        <p:nvSpPr>
          <p:cNvPr id="2" name="Left Arrow 1"/>
          <p:cNvSpPr/>
          <p:nvPr/>
        </p:nvSpPr>
        <p:spPr>
          <a:xfrm>
            <a:off x="1676400" y="1752600"/>
            <a:ext cx="978408" cy="484632"/>
          </a:xfrm>
          <a:prstGeom prst="lef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a:t>PUNJAB</a:t>
            </a:r>
          </a:p>
        </p:txBody>
      </p:sp>
      <p:sp>
        <p:nvSpPr>
          <p:cNvPr id="5" name="Left Arrow 4"/>
          <p:cNvSpPr/>
          <p:nvPr/>
        </p:nvSpPr>
        <p:spPr>
          <a:xfrm>
            <a:off x="1066800" y="2819400"/>
            <a:ext cx="978408" cy="484632"/>
          </a:xfrm>
          <a:prstGeom prst="lef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a:t>GUJARAT</a:t>
            </a:r>
          </a:p>
        </p:txBody>
      </p:sp>
      <p:sp>
        <p:nvSpPr>
          <p:cNvPr id="3" name="Title 2"/>
          <p:cNvSpPr>
            <a:spLocks noGrp="1"/>
          </p:cNvSpPr>
          <p:nvPr>
            <p:ph type="title"/>
          </p:nvPr>
        </p:nvSpPr>
        <p:spPr/>
        <p:txBody>
          <a:bodyPr/>
          <a:lstStyle/>
          <a:p>
            <a:r>
              <a:rPr lang="en-US" dirty="0" smtClean="0"/>
              <a:t>India’s Wealth</a:t>
            </a:r>
            <a:endParaRPr lang="en-US" dirty="0"/>
          </a:p>
        </p:txBody>
      </p:sp>
    </p:spTree>
    <p:extLst>
      <p:ext uri="{BB962C8B-B14F-4D97-AF65-F5344CB8AC3E}">
        <p14:creationId xmlns:p14="http://schemas.microsoft.com/office/powerpoint/2010/main" val="415204645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3" y="0"/>
            <a:ext cx="9151938" cy="686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India’s Outbound Travel Market</a:t>
            </a:r>
          </a:p>
        </p:txBody>
      </p:sp>
    </p:spTree>
    <p:extLst>
      <p:ext uri="{BB962C8B-B14F-4D97-AF65-F5344CB8AC3E}">
        <p14:creationId xmlns:p14="http://schemas.microsoft.com/office/powerpoint/2010/main" val="2748985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India’s Outbound Travel Market</a:t>
            </a:r>
            <a:endParaRPr lang="en-US" dirty="0"/>
          </a:p>
        </p:txBody>
      </p:sp>
      <p:pic>
        <p:nvPicPr>
          <p:cNvPr id="4" name="Picture 2"/>
          <p:cNvPicPr>
            <a:picLocks noGrp="1" noChangeAspect="1" noChangeArrowheads="1"/>
          </p:cNvPicPr>
          <p:nvPr>
            <p:ph idx="1"/>
          </p:nvPr>
        </p:nvPicPr>
        <p:blipFill>
          <a:blip r:embed="rId3" cstate="print">
            <a:extLst>
              <a:ext uri="{28A0092B-C50C-407E-A947-70E740481C1C}">
                <a14:useLocalDpi xmlns:a14="http://schemas.microsoft.com/office/drawing/2010/main"/>
              </a:ext>
            </a:extLst>
          </a:blip>
          <a:srcRect t="11290"/>
          <a:stretch>
            <a:fillRect/>
          </a:stretch>
        </p:blipFill>
        <p:spPr bwMode="auto">
          <a:xfrm>
            <a:off x="179512" y="1181101"/>
            <a:ext cx="8814767" cy="5731576"/>
          </a:xfrm>
          <a:prstGeom prst="rect">
            <a:avLst/>
          </a:prstGeom>
          <a:ln>
            <a:noFill/>
          </a:ln>
          <a:effectLst>
            <a:softEdge rad="112500"/>
          </a:effectLst>
        </p:spPr>
      </p:pic>
    </p:spTree>
    <p:extLst>
      <p:ext uri="{BB962C8B-B14F-4D97-AF65-F5344CB8AC3E}">
        <p14:creationId xmlns:p14="http://schemas.microsoft.com/office/powerpoint/2010/main" val="4424081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2052</TotalTime>
  <Words>1866</Words>
  <Application>Microsoft Office PowerPoint</Application>
  <PresentationFormat>On-screen Show (4:3)</PresentationFormat>
  <Paragraphs>264</Paragraphs>
  <Slides>21</Slides>
  <Notes>20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BRIC Markets- Spotlight India</vt:lpstr>
      <vt:lpstr>Understanding Market Shifts</vt:lpstr>
      <vt:lpstr>10 Largest Economies by GDP </vt:lpstr>
      <vt:lpstr>India</vt:lpstr>
      <vt:lpstr>Snapshot India</vt:lpstr>
      <vt:lpstr>India’s Economy</vt:lpstr>
      <vt:lpstr>India’s Wealth</vt:lpstr>
      <vt:lpstr>India’s Outbound Travel Market</vt:lpstr>
      <vt:lpstr>India’s Outbound Travel Market</vt:lpstr>
      <vt:lpstr>Indian Arrivals into the USA</vt:lpstr>
      <vt:lpstr>Money Spent by Indians in the USA</vt:lpstr>
      <vt:lpstr>AIR LIFT INTO USA</vt:lpstr>
      <vt:lpstr>AIR LIFT INTO BOSTON</vt:lpstr>
      <vt:lpstr>Family Travel and VFR</vt:lpstr>
      <vt:lpstr>Key Motivators</vt:lpstr>
      <vt:lpstr>Group vs FIT</vt:lpstr>
      <vt:lpstr>Travel Trade</vt:lpstr>
      <vt:lpstr>On Line Travel Scenario</vt:lpstr>
      <vt:lpstr>Key Consumer Trends</vt:lpstr>
      <vt:lpstr> Three Reasons to Consider Investing In the India Travel Market </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dc:creator>
  <cp:lastModifiedBy>Admin</cp:lastModifiedBy>
  <cp:revision>157</cp:revision>
  <dcterms:created xsi:type="dcterms:W3CDTF">2013-06-07T05:34:22Z</dcterms:created>
  <dcterms:modified xsi:type="dcterms:W3CDTF">2015-03-02T20:06:41Z</dcterms:modified>
</cp:coreProperties>
</file>