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59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7" autoAdjust="0"/>
    <p:restoredTop sz="94660"/>
  </p:normalViewPr>
  <p:slideViewPr>
    <p:cSldViewPr>
      <p:cViewPr>
        <p:scale>
          <a:sx n="70" d="100"/>
          <a:sy n="70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33" cy="7203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Rot="1" noChangeArrowheads="1" noTextEdit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C1C0B2-3789-41E2-AC51-82A33AE9E34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2530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0425" y="0"/>
            <a:ext cx="1584325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0"/>
            <a:ext cx="4600575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F1717-F9F8-4F19-A8B7-B55D8CC172A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632E2-7B43-491A-9CBB-C539DC2C32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64D86-8622-4141-98C5-402081566A9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1D6E2-F72E-4538-B661-F53632935DF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5B5CC-EBD6-43E3-A657-3F3699CD6B6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92683-3EF9-4AF2-87A6-E2F5444B0B0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C94FC-903A-46A6-A90E-EA20A02B511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41908-DECE-4391-BD50-5D95D629C35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D9DDD-48C3-493C-8190-1DDE39153FA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E99E0-5FF0-4539-8784-A273C1F0E3B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047B0-DD9D-439D-82F2-D7D6DE33B44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692150"/>
            <a:ext cx="3092450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2300" y="692150"/>
            <a:ext cx="3092450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31913" y="0"/>
            <a:ext cx="5759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692150"/>
            <a:ext cx="63373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Arial" pitchFamily="34" charset="0"/>
              </a:rPr>
              <a:t>第二级</a:t>
            </a:r>
          </a:p>
          <a:p>
            <a:pPr lvl="2"/>
            <a:r>
              <a:rPr lang="zh-CN" smtClean="0">
                <a:sym typeface="Arial" pitchFamily="34" charset="0"/>
              </a:rPr>
              <a:t>第三级</a:t>
            </a:r>
          </a:p>
          <a:p>
            <a:pPr lvl="3"/>
            <a:r>
              <a:rPr lang="zh-CN" smtClean="0">
                <a:sym typeface="Arial" pitchFamily="34" charset="0"/>
              </a:rPr>
              <a:t>第四级</a:t>
            </a:r>
          </a:p>
          <a:p>
            <a:pPr lvl="4"/>
            <a:r>
              <a:rPr lang="zh-CN" smtClean="0">
                <a:sym typeface="Arial" pitchFamily="34" charset="0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  <a:sym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b="1">
          <a:solidFill>
            <a:schemeClr val="tx2"/>
          </a:solidFill>
          <a:latin typeface="+mn-lt"/>
          <a:cs typeface="+mn-cs"/>
          <a:sym typeface="Arial" pitchFamily="34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chemeClr val="tx2"/>
          </a:solidFill>
          <a:latin typeface="+mn-lt"/>
          <a:cs typeface="+mn-cs"/>
          <a:sym typeface="Arial" pitchFamily="34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tx2"/>
          </a:solidFill>
          <a:latin typeface="+mn-lt"/>
          <a:cs typeface="+mn-cs"/>
          <a:sym typeface="Arial" pitchFamily="34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b="1">
          <a:solidFill>
            <a:schemeClr val="tx2"/>
          </a:solidFill>
          <a:latin typeface="+mn-lt"/>
          <a:cs typeface="+mn-cs"/>
          <a:sym typeface="Arial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b="1">
          <a:solidFill>
            <a:schemeClr val="tx2"/>
          </a:solidFill>
          <a:latin typeface="+mn-lt"/>
          <a:cs typeface="+mn-cs"/>
          <a:sym typeface="Arial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b="1">
          <a:solidFill>
            <a:schemeClr val="tx2"/>
          </a:solidFill>
          <a:latin typeface="+mn-lt"/>
          <a:cs typeface="+mn-cs"/>
          <a:sym typeface="Arial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b="1">
          <a:solidFill>
            <a:schemeClr val="tx2"/>
          </a:solidFill>
          <a:latin typeface="+mn-lt"/>
          <a:cs typeface="+mn-cs"/>
          <a:sym typeface="Arial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b="1">
          <a:solidFill>
            <a:schemeClr val="tx2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8D4A01-7DD8-4F7A-A928-D9AB146AB1A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Y\Documents\RABI\Business%20and%20Projects\Media\Conductor%20Productions\Walk-in%20Tub\60_WalkInTub_Canada_MicroBubbles_021115_V1_960p_H264.mo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hyperlink" Target="http://www.facebook.com/kingsoftsto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Y\Documents\RABI\HR\Suppliers\Linguists\VOICE%20SAMPLES\Chinese%20-%20Mandarin\Ben\Ben-cmn-TouchTone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796561" y="2060373"/>
            <a:ext cx="3313518" cy="2016924"/>
          </a:xfrm>
          <a:ln/>
        </p:spPr>
        <p:txBody>
          <a:bodyPr/>
          <a:lstStyle/>
          <a:p>
            <a:pPr algn="r"/>
            <a:r>
              <a:rPr lang="en-US" altLang="en-US" sz="3200" dirty="0" smtClean="0">
                <a:solidFill>
                  <a:srgbClr val="FFCC00"/>
                </a:solidFill>
                <a:latin typeface="Tahoma" pitchFamily="34" charset="0"/>
                <a:sym typeface="Tahoma" pitchFamily="34" charset="0"/>
              </a:rPr>
              <a:t>LOCALIZATION </a:t>
            </a:r>
            <a:br>
              <a:rPr lang="en-US" altLang="en-US" sz="3200" dirty="0" smtClean="0">
                <a:solidFill>
                  <a:srgbClr val="FFCC00"/>
                </a:solidFill>
                <a:latin typeface="Tahoma" pitchFamily="34" charset="0"/>
                <a:sym typeface="Tahoma" pitchFamily="34" charset="0"/>
              </a:rPr>
            </a:br>
            <a:r>
              <a:rPr lang="en-US" altLang="en-US" sz="3200" dirty="0" smtClean="0">
                <a:solidFill>
                  <a:srgbClr val="FFCC00"/>
                </a:solidFill>
                <a:latin typeface="Tahoma" pitchFamily="34" charset="0"/>
                <a:sym typeface="Tahoma" pitchFamily="34" charset="0"/>
              </a:rPr>
              <a:t>for Tourism &amp; Hospitality Industries</a:t>
            </a:r>
            <a:endParaRPr lang="en-US" altLang="en-US" sz="3200" dirty="0">
              <a:solidFill>
                <a:srgbClr val="FFCC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32288" y="4292205"/>
            <a:ext cx="3311712" cy="793553"/>
          </a:xfrm>
          <a:ln/>
        </p:spPr>
        <p:txBody>
          <a:bodyPr/>
          <a:lstStyle/>
          <a:p>
            <a:pPr algn="r"/>
            <a:r>
              <a:rPr lang="en-US" altLang="en-US" sz="2000" b="1" dirty="0" smtClean="0">
                <a:solidFill>
                  <a:schemeClr val="bg1"/>
                </a:solidFill>
              </a:rPr>
              <a:t>Yvette Fang</a:t>
            </a:r>
          </a:p>
          <a:p>
            <a:pPr algn="r"/>
            <a:r>
              <a:rPr lang="en-US" altLang="en-US" sz="2000" b="1" dirty="0" smtClean="0">
                <a:solidFill>
                  <a:schemeClr val="bg1"/>
                </a:solidFill>
              </a:rPr>
              <a:t>Red &amp; Blue International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142" y="5445924"/>
            <a:ext cx="644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Focus On Asia Workshop </a:t>
            </a:r>
          </a:p>
          <a:p>
            <a:pPr algn="r"/>
            <a:endParaRPr lang="en-US" b="1" dirty="0" smtClean="0"/>
          </a:p>
          <a:p>
            <a:pPr algn="r"/>
            <a:r>
              <a:rPr lang="en-US" b="1" dirty="0" smtClean="0"/>
              <a:t>by Massachusetts Office of Travel &amp; Tourism (MOTT)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49" y="0"/>
            <a:ext cx="6266069" cy="649288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How to Have Video Localized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2548" y="1268010"/>
            <a:ext cx="6122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5425"/>
            <a:r>
              <a:rPr lang="en-US" b="1" dirty="0" smtClean="0"/>
              <a:t>Methods</a:t>
            </a:r>
          </a:p>
          <a:p>
            <a:pPr indent="225425">
              <a:buFont typeface="Wingdings" pitchFamily="2" charset="2"/>
              <a:buChar char="§"/>
            </a:pPr>
            <a:endParaRPr lang="en-US" dirty="0" smtClean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Script Localization &amp; Voice Recording</a:t>
            </a:r>
          </a:p>
          <a:p>
            <a:pPr indent="225425"/>
            <a:endParaRPr lang="en-US" dirty="0" smtClean="0"/>
          </a:p>
          <a:p>
            <a:pPr indent="225425"/>
            <a:r>
              <a:rPr lang="en-US" dirty="0"/>
              <a:t>o</a:t>
            </a:r>
            <a:r>
              <a:rPr lang="en-US" dirty="0" smtClean="0"/>
              <a:t>r</a:t>
            </a:r>
          </a:p>
          <a:p>
            <a:pPr indent="225425"/>
            <a:endParaRPr lang="en-US" dirty="0" smtClean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Subtitle Localization</a:t>
            </a:r>
            <a:endParaRPr lang="en-US" dirty="0"/>
          </a:p>
          <a:p>
            <a:pPr indent="225425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02548" y="3835664"/>
            <a:ext cx="61228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5425"/>
            <a:r>
              <a:rPr lang="en-US" b="1" dirty="0" smtClean="0"/>
              <a:t>Keys</a:t>
            </a:r>
          </a:p>
          <a:p>
            <a:pPr indent="225425">
              <a:buFont typeface="Wingdings" pitchFamily="2" charset="2"/>
              <a:buChar char="§"/>
            </a:pPr>
            <a:endParaRPr lang="en-US" dirty="0" smtClean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Rewriting: time codes, culture, language</a:t>
            </a:r>
          </a:p>
          <a:p>
            <a:pPr indent="225425"/>
            <a:endParaRPr lang="en-US" dirty="0" smtClean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Talent: voice, tone, style</a:t>
            </a:r>
          </a:p>
          <a:p>
            <a:pPr indent="225425">
              <a:buFont typeface="Wingdings" pitchFamily="2" charset="2"/>
              <a:buChar char="§"/>
            </a:pPr>
            <a:endParaRPr lang="en-US" dirty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Monitor</a:t>
            </a:r>
          </a:p>
        </p:txBody>
      </p:sp>
      <p:pic>
        <p:nvPicPr>
          <p:cNvPr id="8" name="60_WalkInTub_Canada_MicroBubbles_021115_V1_960p_H264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230283" y="2204439"/>
            <a:ext cx="3913717" cy="2201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4086" y="0"/>
            <a:ext cx="8461782" cy="649288"/>
          </a:xfrm>
          <a:ln/>
        </p:spPr>
        <p:txBody>
          <a:bodyPr/>
          <a:lstStyle/>
          <a:p>
            <a:pPr algn="ctr"/>
            <a:r>
              <a:rPr lang="en-US" dirty="0" smtClean="0">
                <a:solidFill>
                  <a:srgbClr val="FFCC00"/>
                </a:solidFill>
              </a:rPr>
              <a:t>Work together to keep the businesses in Mass.!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0" y="3475499"/>
            <a:ext cx="7779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5425"/>
            <a:r>
              <a:rPr lang="en-US" b="1" dirty="0" smtClean="0"/>
              <a:t>Unite, Network, Refer, and Keep the businesses with the state</a:t>
            </a:r>
          </a:p>
          <a:p>
            <a:pPr indent="225425">
              <a:buFont typeface="Wingdings" pitchFamily="2" charset="2"/>
              <a:buChar char="§"/>
            </a:pPr>
            <a:endParaRPr lang="en-US" dirty="0" smtClean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Hotel to refer event planners and interpretation services</a:t>
            </a:r>
          </a:p>
          <a:p>
            <a:pPr indent="225425">
              <a:buFont typeface="Wingdings" pitchFamily="2" charset="2"/>
              <a:buChar char="§"/>
            </a:pPr>
            <a:endParaRPr lang="en-US" dirty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Globalization solutions providers to refer accountants</a:t>
            </a:r>
          </a:p>
          <a:p>
            <a:pPr indent="225425">
              <a:buFont typeface="Wingdings" pitchFamily="2" charset="2"/>
              <a:buChar char="§"/>
            </a:pPr>
            <a:endParaRPr lang="en-US" dirty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Accountants to refer bankers </a:t>
            </a:r>
          </a:p>
          <a:p>
            <a:pPr indent="225425">
              <a:buFont typeface="Wingdings" pitchFamily="2" charset="2"/>
              <a:buChar char="§"/>
            </a:pPr>
            <a:endParaRPr lang="en-US" dirty="0" smtClean="0"/>
          </a:p>
        </p:txBody>
      </p:sp>
      <p:pic>
        <p:nvPicPr>
          <p:cNvPr id="8194" name="Picture 2" descr="C:\Users\Y\Pictures\RABI\Authorized Pix\Working_Pix\BEB 2014\6D3A76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561" y="1051911"/>
            <a:ext cx="3347438" cy="2233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0" y="979878"/>
            <a:ext cx="6122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5425"/>
            <a:r>
              <a:rPr lang="en-US" b="1" dirty="0" smtClean="0"/>
              <a:t>Why Massachusetts and Boston</a:t>
            </a:r>
          </a:p>
          <a:p>
            <a:pPr indent="225425">
              <a:buFont typeface="Wingdings" pitchFamily="2" charset="2"/>
              <a:buChar char="§"/>
            </a:pPr>
            <a:endParaRPr lang="en-US" dirty="0" smtClean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Education, institutes, finance, investment</a:t>
            </a:r>
          </a:p>
          <a:p>
            <a:pPr indent="225425">
              <a:buFont typeface="Wingdings" pitchFamily="2" charset="2"/>
              <a:buChar char="§"/>
            </a:pPr>
            <a:endParaRPr lang="en-US" dirty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Sightseeing, shopping </a:t>
            </a:r>
          </a:p>
          <a:p>
            <a:pPr indent="225425">
              <a:buFont typeface="Wingdings" pitchFamily="2" charset="2"/>
              <a:buChar char="§"/>
            </a:pPr>
            <a:endParaRPr lang="en-US" dirty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……</a:t>
            </a:r>
            <a:endParaRPr lang="en-US" dirty="0"/>
          </a:p>
          <a:p>
            <a:pPr indent="225425"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078288"/>
            <a:ext cx="9144000" cy="2781300"/>
          </a:xfrm>
          <a:prstGeom prst="rect">
            <a:avLst/>
          </a:prstGeom>
          <a:solidFill>
            <a:srgbClr val="B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bg2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6876" y="760511"/>
            <a:ext cx="511155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4800" b="1" i="1" dirty="0" smtClean="0">
                <a:solidFill>
                  <a:srgbClr val="FFCC00"/>
                </a:solidFill>
                <a:latin typeface="Architects Daughter" pitchFamily="2" charset="0"/>
                <a:ea typeface="Microsoft YaHei" pitchFamily="34" charset="-122"/>
              </a:rPr>
              <a:t>Happy New Year of the Goat!</a:t>
            </a:r>
            <a:endParaRPr lang="zh-CN" altLang="en-US" sz="4800" dirty="0">
              <a:solidFill>
                <a:srgbClr val="FFCC00"/>
              </a:solidFill>
              <a:latin typeface="Architects Daughter" pitchFamily="2" charset="0"/>
            </a:endParaRPr>
          </a:p>
        </p:txBody>
      </p:sp>
      <p:sp>
        <p:nvSpPr>
          <p:cNvPr id="6148" name="TextBox 5"/>
          <p:cNvSpPr>
            <a:spLocks noChangeArrowheads="1"/>
          </p:cNvSpPr>
          <p:nvPr/>
        </p:nvSpPr>
        <p:spPr bwMode="auto">
          <a:xfrm>
            <a:off x="325437" y="4437063"/>
            <a:ext cx="19415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CC00"/>
                </a:solidFill>
                <a:latin typeface="Kozuka Gothic Pr6N B" pitchFamily="34" charset="-128"/>
                <a:ea typeface="Kozuka Gothic Pr6N B" pitchFamily="34" charset="-128"/>
                <a:sym typeface="Haettenschweiler" pitchFamily="34" charset="0"/>
              </a:rPr>
              <a:t>Yvette Fang </a:t>
            </a:r>
            <a:endParaRPr lang="zh-CN" altLang="en-US" sz="2000" dirty="0">
              <a:solidFill>
                <a:srgbClr val="FFCC00"/>
              </a:solidFill>
              <a:latin typeface="Kozuka Gothic Pr6N B" pitchFamily="34" charset="-128"/>
              <a:ea typeface="Kozuka Gothic Pr6N B" pitchFamily="34" charset="-128"/>
              <a:sym typeface="Haettenschweiler" pitchFamily="34" charset="0"/>
            </a:endParaRPr>
          </a:p>
        </p:txBody>
      </p:sp>
      <p:sp>
        <p:nvSpPr>
          <p:cNvPr id="6149" name="TextBox 6"/>
          <p:cNvSpPr>
            <a:spLocks noChangeArrowheads="1"/>
          </p:cNvSpPr>
          <p:nvPr/>
        </p:nvSpPr>
        <p:spPr bwMode="auto">
          <a:xfrm>
            <a:off x="315737" y="4797627"/>
            <a:ext cx="31037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CC00"/>
                </a:solidFill>
                <a:latin typeface="Monotype Corsiva" pitchFamily="66" charset="0"/>
                <a:sym typeface="Mistral" pitchFamily="66" charset="0"/>
              </a:rPr>
              <a:t>CEO, Red &amp; Blue International</a:t>
            </a:r>
            <a:endParaRPr lang="en-US" sz="2000" dirty="0">
              <a:solidFill>
                <a:srgbClr val="FFCC00"/>
              </a:solidFill>
            </a:endParaRPr>
          </a:p>
        </p:txBody>
      </p:sp>
      <p:pic>
        <p:nvPicPr>
          <p:cNvPr id="6150" name="Picture 6" descr="facebook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3850" y="6003925"/>
            <a:ext cx="2889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twitter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263" y="5565775"/>
            <a:ext cx="2905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962775" y="5562600"/>
            <a:ext cx="19700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en-US" altLang="zh-CN" sz="1400" b="1" dirty="0" smtClean="0">
                <a:solidFill>
                  <a:schemeClr val="bg1">
                    <a:lumMod val="75000"/>
                  </a:schemeClr>
                </a:solidFill>
              </a:rPr>
              <a:t>REDBLUEINT</a:t>
            </a:r>
            <a:endParaRPr lang="zh-CN" alt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zh-CN" altLang="en-US" sz="1400" b="1" dirty="0">
              <a:solidFill>
                <a:schemeClr val="bg1"/>
              </a:solidFill>
            </a:endParaRPr>
          </a:p>
          <a:p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 smtClean="0">
                <a:solidFill>
                  <a:schemeClr val="bg1">
                    <a:lumMod val="75000"/>
                  </a:schemeClr>
                </a:solidFill>
              </a:rPr>
              <a:t>REDBLUEINT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hlinkClick r:id="rId4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191250" y="6172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TextBox 5"/>
          <p:cNvSpPr>
            <a:spLocks noChangeArrowheads="1"/>
          </p:cNvSpPr>
          <p:nvPr/>
        </p:nvSpPr>
        <p:spPr bwMode="auto">
          <a:xfrm>
            <a:off x="322053" y="5189880"/>
            <a:ext cx="38177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FFCC00"/>
                </a:solidFill>
                <a:latin typeface="Kozuka Gothic Pr6N B" pitchFamily="34" charset="-128"/>
                <a:ea typeface="Kozuka Gothic Pr6N B" pitchFamily="34" charset="-128"/>
                <a:sym typeface="Haettenschweiler" pitchFamily="34" charset="0"/>
              </a:rPr>
              <a:t>yfang@redblueint.com</a:t>
            </a:r>
          </a:p>
          <a:p>
            <a:r>
              <a:rPr lang="en-US" altLang="zh-CN" sz="1600" dirty="0" smtClean="0">
                <a:solidFill>
                  <a:srgbClr val="FFCC00"/>
                </a:solidFill>
                <a:latin typeface="Kozuka Gothic Pr6N B" pitchFamily="34" charset="-128"/>
                <a:ea typeface="Kozuka Gothic Pr6N B" pitchFamily="34" charset="-128"/>
                <a:sym typeface="Haettenschweiler" pitchFamily="34" charset="0"/>
              </a:rPr>
              <a:t>617. 945. 7083</a:t>
            </a:r>
            <a:endParaRPr lang="zh-CN" altLang="en-US" sz="1600" dirty="0">
              <a:solidFill>
                <a:srgbClr val="FFCC00"/>
              </a:solidFill>
              <a:latin typeface="Kozuka Gothic Pr6N B" pitchFamily="34" charset="-128"/>
              <a:ea typeface="Kozuka Gothic Pr6N B" pitchFamily="34" charset="-128"/>
              <a:sym typeface="Haettenschweiler" pitchFamily="34" charset="0"/>
            </a:endParaRPr>
          </a:p>
        </p:txBody>
      </p:sp>
      <p:pic>
        <p:nvPicPr>
          <p:cNvPr id="6156" name="Picture 12" descr="https://gallery.mailchimp.com/aaf548337006df78d749719db/images/ab13d115-20b3-41b5-bd2a-934719e912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231" y="259548"/>
            <a:ext cx="3389712" cy="2915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4248150" cy="649288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Why This Seminar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6614" y="1268010"/>
            <a:ext cx="61228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The U.S. State Department (2010): The U.S. firms collectively lose out on $50 billion a year due to poor or missing translations.</a:t>
            </a:r>
          </a:p>
          <a:p>
            <a:pPr indent="225425">
              <a:buFont typeface="Wingdings" pitchFamily="2" charset="2"/>
              <a:buChar char="§"/>
            </a:pPr>
            <a:endParaRPr lang="en-US" dirty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Pepsi’s “Come alive with the Pepsi generation” was translated in Chinese ads as “Pepsi brings your ancestors back from the grave.”</a:t>
            </a:r>
            <a:endParaRPr lang="en-US" dirty="0"/>
          </a:p>
        </p:txBody>
      </p:sp>
      <p:pic>
        <p:nvPicPr>
          <p:cNvPr id="4" name="Picture 2" descr="Pepsi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241" y="3279643"/>
            <a:ext cx="3276600" cy="2730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241" y="6022843"/>
            <a:ext cx="3276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Authorized to use by Brendan &amp; Brendan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49" y="0"/>
            <a:ext cx="5689806" cy="649288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Why This Seminar (continued)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053" y="1123944"/>
            <a:ext cx="3961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In September 2014, Apple’s Chinese slogan was simply translated word-to-word from English, which caused their Chinese customers to lose confidence in the product.</a:t>
            </a:r>
            <a:endParaRPr lang="en-US" dirty="0"/>
          </a:p>
        </p:txBody>
      </p:sp>
      <p:pic>
        <p:nvPicPr>
          <p:cNvPr id="6" name="Picture 2" descr="C:\Users\Y\Desktop\IAEE 2014 - Los Angeles\pix\4300014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31404"/>
            <a:ext cx="5693434" cy="2743200"/>
          </a:xfrm>
          <a:prstGeom prst="rect">
            <a:avLst/>
          </a:prstGeom>
          <a:noFill/>
        </p:spPr>
      </p:pic>
      <p:pic>
        <p:nvPicPr>
          <p:cNvPr id="7" name="Picture 3" descr="C:\Users\Y\Desktop\IAEE 2014 - Los Angeles\pix\6796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91746"/>
            <a:ext cx="4800600" cy="3000805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4572000" y="1916307"/>
            <a:ext cx="1447800" cy="457200"/>
          </a:xfrm>
          <a:prstGeom prst="ellipse">
            <a:avLst/>
          </a:prstGeom>
          <a:noFill/>
          <a:ln>
            <a:solidFill>
              <a:srgbClr val="E30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42383" y="5085759"/>
            <a:ext cx="1447800" cy="457200"/>
          </a:xfrm>
          <a:prstGeom prst="ellipse">
            <a:avLst/>
          </a:prstGeom>
          <a:noFill/>
          <a:ln>
            <a:solidFill>
              <a:srgbClr val="E30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4248150" cy="649288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Localization Industry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6614" y="1268010"/>
            <a:ext cx="61228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Started in 1970s</a:t>
            </a:r>
          </a:p>
          <a:p>
            <a:pPr indent="225425">
              <a:buFont typeface="Wingdings" pitchFamily="2" charset="2"/>
              <a:buChar char="§"/>
            </a:pPr>
            <a:endParaRPr lang="en-US" dirty="0" smtClean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The localization industry in the U.S. market reached nearly $40 billion – Common Sense Advisory</a:t>
            </a:r>
          </a:p>
          <a:p>
            <a:pPr indent="225425">
              <a:buFont typeface="Wingdings" pitchFamily="2" charset="2"/>
              <a:buChar char="§"/>
            </a:pPr>
            <a:endParaRPr lang="en-US" dirty="0" smtClean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The 4</a:t>
            </a:r>
            <a:r>
              <a:rPr lang="en-US" baseline="30000" dirty="0" smtClean="0"/>
              <a:t>th</a:t>
            </a:r>
            <a:r>
              <a:rPr lang="en-US" dirty="0" smtClean="0"/>
              <a:t> fastest-growing industry in the U.S. – The Centre for Next Generation </a:t>
            </a:r>
            <a:r>
              <a:rPr lang="en-US" dirty="0" err="1" smtClean="0"/>
              <a:t>Localisation</a:t>
            </a:r>
            <a:endParaRPr lang="en-US" dirty="0"/>
          </a:p>
        </p:txBody>
      </p:sp>
      <p:pic>
        <p:nvPicPr>
          <p:cNvPr id="7170" name="Picture 2" descr="C:\Users\Y\Pictures\RABI\Authorized Pix\Weebly-702524827262515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175" y="3645099"/>
            <a:ext cx="2881319" cy="2980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4248150" cy="649288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Localization is an ART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6614" y="1268010"/>
            <a:ext cx="612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Localization is the customization of all components of a service/product for a particular target market.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6614" y="2204439"/>
            <a:ext cx="6122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Beyond word-to-word translation</a:t>
            </a:r>
          </a:p>
          <a:p>
            <a:pPr indent="225425">
              <a:buFont typeface="Wingdings" pitchFamily="2" charset="2"/>
              <a:buChar char="§"/>
            </a:pPr>
            <a:endParaRPr lang="en-US" dirty="0" smtClean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Reflect the original intent of allusion, colloquialism, slang and other nuances</a:t>
            </a:r>
          </a:p>
          <a:p>
            <a:pPr indent="225425">
              <a:buFont typeface="Wingdings" pitchFamily="2" charset="2"/>
              <a:buChar char="§"/>
            </a:pPr>
            <a:endParaRPr lang="en-US" dirty="0" smtClean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Adapt to local culture and custom</a:t>
            </a:r>
          </a:p>
        </p:txBody>
      </p:sp>
      <p:pic>
        <p:nvPicPr>
          <p:cNvPr id="6" name="Picture 2" descr="Organic 1ST FOODS®—Carr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809749"/>
            <a:ext cx="2819400" cy="28194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924" y="4293396"/>
            <a:ext cx="2233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replace it with an Asian case study.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Chinese colors.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4248150" cy="649288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Machine Translation?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2548" y="754612"/>
            <a:ext cx="309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 professionally yet!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6119" y="1988340"/>
          <a:ext cx="6858001" cy="29543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05001"/>
                <a:gridCol w="533400"/>
                <a:gridCol w="1828800"/>
                <a:gridCol w="486641"/>
                <a:gridCol w="2104159"/>
              </a:tblGrid>
              <a:tr h="35993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English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Chinese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English</a:t>
                      </a:r>
                      <a:endParaRPr lang="en-US" sz="1500" dirty="0"/>
                    </a:p>
                  </a:txBody>
                  <a:tcPr/>
                </a:tc>
              </a:tr>
              <a:tr h="32586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“Bigger than bigger.”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/>
                        <a:t>大于大。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/>
                        <a:t>More than big.</a:t>
                      </a:r>
                      <a:endParaRPr lang="en-US" sz="1500" dirty="0"/>
                    </a:p>
                  </a:txBody>
                  <a:tcPr/>
                </a:tc>
              </a:tr>
              <a:tr h="35993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English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Japanese 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English</a:t>
                      </a:r>
                      <a:endParaRPr lang="en-US" sz="1500" b="1" dirty="0"/>
                    </a:p>
                  </a:txBody>
                  <a:tcPr/>
                </a:tc>
              </a:tr>
              <a:tr h="316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“Assume Nothing.”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Let's assume anything.</a:t>
                      </a:r>
                      <a:endParaRPr lang="en-US" sz="1500" dirty="0"/>
                    </a:p>
                  </a:txBody>
                  <a:tcPr/>
                </a:tc>
              </a:tr>
              <a:tr h="35993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English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Korean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English</a:t>
                      </a:r>
                      <a:endParaRPr lang="en-US" sz="1500" b="1" dirty="0"/>
                    </a:p>
                  </a:txBody>
                  <a:tcPr/>
                </a:tc>
              </a:tr>
              <a:tr h="35993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“Come alive with the Pepsi generation.”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Cobran</a:t>
                      </a:r>
                      <a:r>
                        <a:rPr lang="en-US" sz="1500" dirty="0" smtClean="0"/>
                        <a:t> life con la </a:t>
                      </a:r>
                      <a:r>
                        <a:rPr lang="en-US" sz="1500" dirty="0" err="1" smtClean="0"/>
                        <a:t>generación</a:t>
                      </a:r>
                      <a:r>
                        <a:rPr lang="en-US" sz="1500" dirty="0" smtClean="0"/>
                        <a:t> Pepsi.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1" descr="C:\Users\Y\Pictures\RABI\Authorized Pix\Weebly-583790073339459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3993" y="14783"/>
            <a:ext cx="1910006" cy="2633167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2627109" y="2492571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627109" y="34290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860132" y="2492571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860132" y="34290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627109" y="4509495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860132" y="4509495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364363" y="1395408"/>
            <a:ext cx="1676400" cy="30480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algn="ctr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Google Translate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5185574" cy="649288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Localization is a SCIENCE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6614" y="1268010"/>
            <a:ext cx="61228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Workflow Management</a:t>
            </a:r>
          </a:p>
          <a:p>
            <a:pPr indent="225425">
              <a:buFont typeface="Wingdings" pitchFamily="2" charset="2"/>
              <a:buChar char="§"/>
            </a:pPr>
            <a:endParaRPr lang="en-US" dirty="0" smtClean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Cost Effective</a:t>
            </a:r>
          </a:p>
          <a:p>
            <a:pPr indent="225425">
              <a:buFont typeface="Wingdings" pitchFamily="2" charset="2"/>
              <a:buChar char="§"/>
            </a:pPr>
            <a:endParaRPr lang="en-US" dirty="0" smtClean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Glossary</a:t>
            </a:r>
          </a:p>
          <a:p>
            <a:pPr indent="225425">
              <a:buFont typeface="Wingdings" pitchFamily="2" charset="2"/>
              <a:buChar char="§"/>
            </a:pPr>
            <a:endParaRPr lang="en-US" dirty="0" smtClean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TM</a:t>
            </a:r>
            <a:endParaRPr lang="en-US" dirty="0"/>
          </a:p>
        </p:txBody>
      </p:sp>
      <p:pic>
        <p:nvPicPr>
          <p:cNvPr id="5" name="Picture 2" descr="C:\Users\Y\Desktop\814008988990434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57350"/>
            <a:ext cx="3968750" cy="2459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5185574" cy="649288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What to Localize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6614" y="1268010"/>
            <a:ext cx="61228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Marketing materials: brochures, fliers, websites</a:t>
            </a:r>
          </a:p>
          <a:p>
            <a:pPr indent="225425">
              <a:buFont typeface="Wingdings" pitchFamily="2" charset="2"/>
              <a:buChar char="§"/>
            </a:pPr>
            <a:endParaRPr lang="en-US" dirty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Promo videos</a:t>
            </a:r>
          </a:p>
          <a:p>
            <a:pPr indent="225425">
              <a:buFont typeface="Wingdings" pitchFamily="2" charset="2"/>
              <a:buChar char="§"/>
            </a:pPr>
            <a:endParaRPr lang="en-US" dirty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Client meetings </a:t>
            </a:r>
          </a:p>
          <a:p>
            <a:pPr indent="225425">
              <a:buFont typeface="Wingdings" pitchFamily="2" charset="2"/>
              <a:buChar char="§"/>
            </a:pPr>
            <a:endParaRPr lang="en-US" dirty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Phone prompts </a:t>
            </a:r>
          </a:p>
          <a:p>
            <a:pPr indent="225425">
              <a:buFont typeface="Wingdings" pitchFamily="2" charset="2"/>
              <a:buChar char="§"/>
            </a:pPr>
            <a:endParaRPr lang="en-US" dirty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Legal Contracts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2330" y="4365429"/>
            <a:ext cx="331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 an Asian bustle street picture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Ben-cmn-TouchTo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63538" y="2924769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49" y="0"/>
            <a:ext cx="6266069" cy="649288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How to Order Localization Services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2548" y="1268010"/>
            <a:ext cx="6122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Integrate localization into the process from the very beginning</a:t>
            </a:r>
          </a:p>
          <a:p>
            <a:pPr indent="225425">
              <a:buFont typeface="Wingdings" pitchFamily="2" charset="2"/>
              <a:buChar char="§"/>
            </a:pPr>
            <a:endParaRPr lang="en-US" dirty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Glossary and Style Guide</a:t>
            </a:r>
          </a:p>
          <a:p>
            <a:pPr indent="225425">
              <a:buFont typeface="Wingdings" pitchFamily="2" charset="2"/>
              <a:buChar char="§"/>
            </a:pPr>
            <a:endParaRPr lang="en-US" dirty="0"/>
          </a:p>
          <a:p>
            <a:pPr indent="225425">
              <a:buFont typeface="Wingdings" pitchFamily="2" charset="2"/>
              <a:buChar char="§"/>
            </a:pPr>
            <a:r>
              <a:rPr lang="en-US" dirty="0" smtClean="0"/>
              <a:t>Proofreading and review </a:t>
            </a:r>
          </a:p>
        </p:txBody>
      </p:sp>
      <p:pic>
        <p:nvPicPr>
          <p:cNvPr id="5" name="Picture 1" descr="C:\Users\Y\Pictures\RABI\Authorized Pix\Weebly-303567368859562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198" y="2204439"/>
            <a:ext cx="3320834" cy="2216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">
      <a:dk1>
        <a:srgbClr val="4D4D4D"/>
      </a:dk1>
      <a:lt1>
        <a:srgbClr val="FFFFFF"/>
      </a:lt1>
      <a:dk2>
        <a:srgbClr val="000000"/>
      </a:dk2>
      <a:lt2>
        <a:srgbClr val="224700"/>
      </a:lt2>
      <a:accent1>
        <a:srgbClr val="68A500"/>
      </a:accent1>
      <a:accent2>
        <a:srgbClr val="8CB400"/>
      </a:accent2>
      <a:accent3>
        <a:srgbClr val="FFFFFF"/>
      </a:accent3>
      <a:accent4>
        <a:srgbClr val="404040"/>
      </a:accent4>
      <a:accent5>
        <a:srgbClr val="B9CFAA"/>
      </a:accent5>
      <a:accent6>
        <a:srgbClr val="7EA300"/>
      </a:accent6>
      <a:hlink>
        <a:srgbClr val="C0C425"/>
      </a:hlink>
      <a:folHlink>
        <a:srgbClr val="EAEAEA"/>
      </a:folHlink>
    </a:clrScheme>
    <a:fontScheme name="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4D4D4D"/>
      </a:dk1>
      <a:lt1>
        <a:srgbClr val="FFFFFF"/>
      </a:lt1>
      <a:dk2>
        <a:srgbClr val="000000"/>
      </a:dk2>
      <a:lt2>
        <a:srgbClr val="224700"/>
      </a:lt2>
      <a:accent1>
        <a:srgbClr val="68A500"/>
      </a:accent1>
      <a:accent2>
        <a:srgbClr val="8CB400"/>
      </a:accent2>
      <a:accent3>
        <a:srgbClr val="FFFFFF"/>
      </a:accent3>
      <a:accent4>
        <a:srgbClr val="404040"/>
      </a:accent4>
      <a:accent5>
        <a:srgbClr val="B9CFAA"/>
      </a:accent5>
      <a:accent6>
        <a:srgbClr val="7EA300"/>
      </a:accent6>
      <a:hlink>
        <a:srgbClr val="C0C425"/>
      </a:hlink>
      <a:folHlink>
        <a:srgbClr val="EAEA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157255302</TotalTime>
  <Pages>0</Pages>
  <Words>428</Words>
  <Characters>0</Characters>
  <Application>Microsoft Office PowerPoint</Application>
  <DocSecurity>0</DocSecurity>
  <PresentationFormat>On-screen Show (4:3)</PresentationFormat>
  <Lines>0</Lines>
  <Paragraphs>110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template</vt:lpstr>
      <vt:lpstr>默认设计模板_2</vt:lpstr>
      <vt:lpstr>LOCALIZATION  for Tourism &amp; Hospitality Industries</vt:lpstr>
      <vt:lpstr>Why This Seminar</vt:lpstr>
      <vt:lpstr>Why This Seminar (continued)</vt:lpstr>
      <vt:lpstr>Localization Industry</vt:lpstr>
      <vt:lpstr>Localization is an ART</vt:lpstr>
      <vt:lpstr>Machine Translation?</vt:lpstr>
      <vt:lpstr>Localization is a SCIENCE</vt:lpstr>
      <vt:lpstr>What to Localize</vt:lpstr>
      <vt:lpstr>How to Order Localization Services</vt:lpstr>
      <vt:lpstr>How to Have Video Localized</vt:lpstr>
      <vt:lpstr>Work together to keep the businesses in Mass.!</vt:lpstr>
      <vt:lpstr>PowerPoint Presentation</vt:lpstr>
    </vt:vector>
  </TitlesOfParts>
  <Company>微软中国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zhuoyue</dc:creator>
  <cp:lastModifiedBy>Admin</cp:lastModifiedBy>
  <cp:revision>48</cp:revision>
  <cp:lastPrinted>1899-12-30T00:00:00Z</cp:lastPrinted>
  <dcterms:created xsi:type="dcterms:W3CDTF">2011-05-10T14:18:00Z</dcterms:created>
  <dcterms:modified xsi:type="dcterms:W3CDTF">2015-03-02T19:49:53Z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1033-8.1.0.3377</vt:lpwstr>
  </property>
</Properties>
</file>